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58" r:id="rId3"/>
    <p:sldId id="262" r:id="rId4"/>
    <p:sldId id="283" r:id="rId5"/>
    <p:sldId id="287" r:id="rId6"/>
    <p:sldId id="293" r:id="rId7"/>
    <p:sldId id="291" r:id="rId8"/>
    <p:sldId id="292" r:id="rId9"/>
    <p:sldId id="264" r:id="rId10"/>
    <p:sldId id="265" r:id="rId11"/>
    <p:sldId id="294" r:id="rId12"/>
    <p:sldId id="289" r:id="rId13"/>
    <p:sldId id="266" r:id="rId14"/>
    <p:sldId id="268" r:id="rId15"/>
    <p:sldId id="259" r:id="rId16"/>
    <p:sldId id="260" r:id="rId17"/>
    <p:sldId id="261" r:id="rId18"/>
    <p:sldId id="281" r:id="rId19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31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66E3942E-3B3D-4A18-8322-D8BB016AADDD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E315C05-AA24-4B5F-96D0-32E8B464C4D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500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10C57D92-AC2A-4F99-B753-7C4F6AAD0E91}" type="datetimeFigureOut">
              <a:rPr lang="ko-KR" altLang="en-US"/>
              <a:pPr lvl="0">
                <a:defRPr lang="ko-KR" altLang="en-US"/>
              </a:pPr>
              <a:t>2013-09-11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7F63A706-CA75-4AA9-8BCA-0803601EFEA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0.jpeg"/><Relationship Id="rId7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4.jpeg"/><Relationship Id="rId5" Type="http://schemas.openxmlformats.org/officeDocument/2006/relationships/image" Target="../media/image25.jpeg"/><Relationship Id="rId10" Type="http://schemas.openxmlformats.org/officeDocument/2006/relationships/image" Target="../media/image3.jpeg"/><Relationship Id="rId4" Type="http://schemas.openxmlformats.org/officeDocument/2006/relationships/image" Target="../media/image24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6.png"/><Relationship Id="rId7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2733275"/>
            <a:ext cx="835292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8532440" y="2543723"/>
            <a:ext cx="0" cy="139100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57733" y="5455528"/>
            <a:ext cx="2088232" cy="77132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8" name="직사각형 17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59998"/>
            <a:ext cx="9144000" cy="1282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4" name="그림 7" descr="제목-없음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953"/>
            <a:ext cx="2920475" cy="230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181505" y="2753044"/>
            <a:ext cx="6350934" cy="16178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95536" y="3026794"/>
            <a:ext cx="4334027" cy="9262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학교를 찾아가는 공연</a:t>
            </a:r>
            <a:endParaRPr kumimoji="0"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4960082" y="3005080"/>
            <a:ext cx="346434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800" b="1" spc="43" dirty="0">
                <a:latin typeface="뫼비우스 Bold"/>
                <a:ea typeface="뫼비우스 Bold"/>
              </a:rPr>
              <a:t>뮤지컬 </a:t>
            </a:r>
            <a:r>
              <a:rPr lang="en-US" altLang="ko-KR" sz="3800" b="1" spc="43" dirty="0" smtClean="0">
                <a:latin typeface="뫼비우스 Bold"/>
                <a:ea typeface="뫼비우스 Bold"/>
              </a:rPr>
              <a:t>&lt;</a:t>
            </a:r>
            <a:r>
              <a:rPr lang="ko-KR" altLang="en-US" sz="3800" b="1" spc="43" dirty="0" err="1" smtClean="0">
                <a:latin typeface="뫼비우스 Bold"/>
                <a:ea typeface="뫼비우스 Bold"/>
              </a:rPr>
              <a:t>완득이</a:t>
            </a:r>
            <a:r>
              <a:rPr lang="en-US" altLang="ko-KR" sz="3800" b="1" spc="43" dirty="0" smtClean="0">
                <a:latin typeface="뫼비우스 Bold"/>
                <a:ea typeface="뫼비우스 Bold"/>
              </a:rPr>
              <a:t>&gt;</a:t>
            </a:r>
          </a:p>
          <a:p>
            <a:pPr algn="ctr">
              <a:defRPr lang="ko-KR" altLang="en-US"/>
            </a:pPr>
            <a:endParaRPr lang="en-US" altLang="ko-KR" sz="900" b="1" spc="43" dirty="0" smtClean="0">
              <a:latin typeface="뫼비우스 Bold"/>
              <a:ea typeface="뫼비우스 Bold"/>
            </a:endParaRPr>
          </a:p>
          <a:p>
            <a:pPr algn="ctr">
              <a:defRPr lang="ko-KR" altLang="en-US"/>
            </a:pPr>
            <a:r>
              <a:rPr lang="ko-KR" altLang="en-US" sz="2800" b="1" spc="43" dirty="0" smtClean="0">
                <a:latin typeface="뫼비우스 Bold"/>
                <a:ea typeface="뫼비우스 Bold"/>
              </a:rPr>
              <a:t>작품소개</a:t>
            </a:r>
            <a:endParaRPr lang="ko-KR" altLang="en-US" sz="2800" b="1" spc="43" dirty="0">
              <a:latin typeface="뫼비우스 Bold"/>
              <a:ea typeface="뫼비우스 Bold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86175"/>
            <a:ext cx="9144508" cy="800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597797" y="979835"/>
            <a:ext cx="8186671" cy="5400979"/>
          </a:xfrm>
          <a:prstGeom prst="roundRect">
            <a:avLst>
              <a:gd name="adj" fmla="val 5776"/>
            </a:avLst>
          </a:prstGeom>
          <a:solidFill>
            <a:schemeClr val="bg2">
              <a:lumMod val="90000"/>
            </a:schemeClr>
          </a:solidFill>
          <a:ln w="12700">
            <a:noFill/>
            <a:prstDash val="sys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0265" y="476672"/>
            <a:ext cx="81022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  </a:t>
            </a:r>
            <a:r>
              <a:rPr lang="ko-KR" altLang="en-US" sz="1400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뮤지컬 </a:t>
            </a:r>
            <a:r>
              <a:rPr lang="en-US" altLang="ko-KR" sz="1400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&lt;</a:t>
            </a:r>
            <a:r>
              <a:rPr lang="ko-KR" altLang="en-US" sz="1400" dirty="0" err="1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완득이</a:t>
            </a:r>
            <a:r>
              <a:rPr lang="en-US" altLang="ko-KR" sz="1400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&gt; </a:t>
            </a:r>
            <a:r>
              <a:rPr lang="ko-KR" altLang="en-US" sz="1400" dirty="0" err="1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시놉시스</a:t>
            </a:r>
            <a:endParaRPr lang="en-US" altLang="ko-KR" sz="1400" dirty="0">
              <a:solidFill>
                <a:schemeClr val="tx2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-2750" y="-2738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7308" y="-916"/>
            <a:ext cx="2706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b="1" spc="46" dirty="0">
                <a:solidFill>
                  <a:schemeClr val="bg1"/>
                </a:solidFill>
                <a:latin typeface="뫼비우스 Regular"/>
                <a:ea typeface="뫼비우스 Regular"/>
              </a:rPr>
              <a:t>3</a:t>
            </a:r>
            <a:r>
              <a:rPr lang="en-US" altLang="ko-KR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. </a:t>
            </a: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공연 소개</a:t>
            </a:r>
            <a:endParaRPr lang="en-US" altLang="ko-KR" sz="1400" b="1" spc="46" dirty="0">
              <a:solidFill>
                <a:schemeClr val="bg1"/>
              </a:solidFill>
              <a:latin typeface="뫼비우스 Regular"/>
              <a:ea typeface="뫼비우스 Regular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07704" y="980728"/>
            <a:ext cx="7077886" cy="5324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선생님이 </a:t>
            </a:r>
            <a:r>
              <a:rPr lang="ko-KR" altLang="en-US" sz="13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햇반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 하나 끓여 죽 만들어 식구 셋이서 나눠 먹어 봤어요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?"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 </a:t>
            </a:r>
          </a:p>
          <a:p>
            <a:pPr>
              <a:lnSpc>
                <a:spcPct val="125000"/>
              </a:lnSpc>
            </a:pPr>
            <a:endParaRPr lang="ko-KR" altLang="en-US" sz="13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-윤고딕320" pitchFamily="18" charset="-127"/>
              <a:ea typeface="-윤고딕320" pitchFamily="18" charset="-127"/>
            </a:endParaRPr>
          </a:p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가난하고 공부도 못하지만 싸움만큼은 누구에게도 지지 않는 열여덟 소년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3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완득이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  <a:b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</a:br>
            <a:endParaRPr lang="en-US" altLang="ko-KR" sz="13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세상에 대한 분노를 싸움과 가출로만 표출하던 </a:t>
            </a:r>
            <a:r>
              <a:rPr lang="ko-KR" altLang="en-US" sz="13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완득이는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13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조폭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꿈나무로 성장할 환경을  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100% 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갖췄다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특히 학생 </a:t>
            </a:r>
            <a:r>
              <a:rPr lang="ko-KR" altLang="en-US" sz="13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수급품이나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뺏는 철천지원수 같은 담임선생님 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'</a:t>
            </a:r>
            <a:r>
              <a:rPr lang="ko-KR" altLang="en-US" sz="13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똥주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'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를 제발 죽여 달라고 매일 기도하는 </a:t>
            </a:r>
            <a:endParaRPr lang="en-US" altLang="ko-KR" sz="13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ko-KR" altLang="en-US" sz="13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완득이는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자신의 기도가 매일매일 반응이 없자 급기야 하나님을 협박까지 할 정도로 매사 분노로 </a:t>
            </a:r>
            <a:endParaRPr lang="en-US" altLang="ko-KR" sz="13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가득 차 있다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하지만 </a:t>
            </a:r>
            <a:r>
              <a:rPr lang="ko-KR" altLang="en-US" sz="13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똥주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선생의 끈질긴 관심에 조금씩 마음을 열고 킥복싱을 배우며 세상으로 </a:t>
            </a:r>
            <a:endParaRPr lang="en-US" altLang="ko-KR" sz="13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나아가는 법을 차츰 깨닫게 되는데 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. .  </a:t>
            </a:r>
          </a:p>
          <a:p>
            <a:pPr>
              <a:lnSpc>
                <a:spcPct val="125000"/>
              </a:lnSpc>
            </a:pP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/>
            </a:r>
            <a:b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</a:br>
            <a:r>
              <a:rPr lang="ko-KR" altLang="en-US" sz="13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완득이가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킥복싱을 통해서 진짜 자신의 모습을 찾아가며 가난과 차별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외로움에서 오는 </a:t>
            </a:r>
            <a:endParaRPr lang="en-US" altLang="ko-KR" sz="13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서러움들을 </a:t>
            </a:r>
            <a:r>
              <a:rPr lang="ko-KR" altLang="en-US" sz="13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이겨나가 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던 어느 날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생면부지 만나 본 적도 없는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게다가 베트남 출신이라는 </a:t>
            </a:r>
            <a:endParaRPr lang="en-US" altLang="ko-KR" sz="13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낯설고 거부감 가득한 어머니라는 존재를 접하게 되고 혼란에 빠진다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</a:p>
          <a:p>
            <a:pPr>
              <a:lnSpc>
                <a:spcPct val="125000"/>
              </a:lnSpc>
            </a:pPr>
            <a:endParaRPr lang="en-US" altLang="ko-KR" sz="13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그저 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'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저기요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' 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라고 부를 수밖에 없었던 어머니라는 존재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어렵지만 조심스럽게 트이게 시작하는 </a:t>
            </a:r>
            <a:endParaRPr lang="en-US" altLang="ko-KR" sz="13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가족의 의미를 차츰 깨닫게 되면서 행복을 품에 안았을 때의 따스함을 알게 되며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그런 따스함은 </a:t>
            </a:r>
          </a:p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첫사랑 윤하에게로까지 번져가는데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…</a:t>
            </a:r>
            <a:b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</a:br>
            <a:r>
              <a:rPr lang="en-US" altLang="ko-KR" sz="13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endParaRPr lang="en-US" altLang="ko-KR" sz="13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그리고 </a:t>
            </a:r>
            <a:r>
              <a:rPr lang="ko-KR" altLang="en-US" sz="13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완득이는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막막했던 앞날의 길 저 끝에서 희미하게나마 목격한다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</a:p>
          <a:p>
            <a:pPr>
              <a:lnSpc>
                <a:spcPct val="125000"/>
              </a:lnSpc>
            </a:pPr>
            <a:endParaRPr lang="en-US" altLang="ko-KR" sz="13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-윤고딕320" pitchFamily="18" charset="-127"/>
              <a:ea typeface="-윤고딕320" pitchFamily="18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002060"/>
                </a:solidFill>
                <a:latin typeface="뫼비우스 Bold" pitchFamily="2" charset="-127"/>
                <a:ea typeface="뫼비우스 Bold" pitchFamily="2" charset="-127"/>
              </a:rPr>
              <a:t>'</a:t>
            </a:r>
            <a:r>
              <a:rPr lang="ko-KR" altLang="en-US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002060"/>
                </a:solidFill>
                <a:latin typeface="뫼비우스 Bold" pitchFamily="2" charset="-127"/>
                <a:ea typeface="뫼비우스 Bold" pitchFamily="2" charset="-127"/>
              </a:rPr>
              <a:t>내가 진정으로 원하는 것이 무엇인지</a:t>
            </a:r>
            <a:r>
              <a:rPr lang="en-US" altLang="ko-KR" sz="13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002060"/>
                </a:solidFill>
                <a:latin typeface="뫼비우스 Bold" pitchFamily="2" charset="-127"/>
                <a:ea typeface="뫼비우스 Bold" pitchFamily="2" charset="-127"/>
              </a:rPr>
              <a:t>!' </a:t>
            </a:r>
          </a:p>
        </p:txBody>
      </p:sp>
      <p:pic>
        <p:nvPicPr>
          <p:cNvPr id="36" name="그림 7" descr="제목-없음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91109"/>
            <a:ext cx="739373" cy="58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8" y="980728"/>
            <a:ext cx="1217578" cy="18298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8" y="2780928"/>
            <a:ext cx="1216795" cy="18286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797" y="4509120"/>
            <a:ext cx="1216794" cy="18286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78" y="6513257"/>
            <a:ext cx="622722" cy="36329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모서리가 둥근 직사각형 31"/>
          <p:cNvSpPr/>
          <p:nvPr/>
        </p:nvSpPr>
        <p:spPr>
          <a:xfrm>
            <a:off x="431540" y="836713"/>
            <a:ext cx="8460938" cy="5676544"/>
          </a:xfrm>
          <a:prstGeom prst="roundRect">
            <a:avLst>
              <a:gd name="adj" fmla="val 5776"/>
            </a:avLst>
          </a:prstGeom>
          <a:solidFill>
            <a:schemeClr val="bg2">
              <a:lumMod val="90000"/>
            </a:schemeClr>
          </a:solidFill>
          <a:ln w="12700">
            <a:noFill/>
            <a:prstDash val="sys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0265" y="476672"/>
            <a:ext cx="81022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  </a:t>
            </a:r>
            <a:r>
              <a:rPr lang="ko-KR" altLang="en-US" sz="1400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뮤지컬 </a:t>
            </a:r>
            <a:r>
              <a:rPr lang="en-US" altLang="ko-KR" sz="1400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&lt;</a:t>
            </a:r>
            <a:r>
              <a:rPr lang="ko-KR" altLang="en-US" sz="1400" dirty="0" err="1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완득이</a:t>
            </a:r>
            <a:r>
              <a:rPr lang="en-US" altLang="ko-KR" sz="1400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&gt; </a:t>
            </a:r>
            <a:r>
              <a:rPr lang="ko-KR" altLang="en-US" sz="1400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등장인물</a:t>
            </a:r>
            <a:endParaRPr lang="en-US" altLang="ko-KR" sz="1400" dirty="0">
              <a:solidFill>
                <a:schemeClr val="tx2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-2750" y="-2738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7308" y="-916"/>
            <a:ext cx="2706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b="1" spc="46" dirty="0">
                <a:solidFill>
                  <a:schemeClr val="bg1"/>
                </a:solidFill>
                <a:latin typeface="뫼비우스 Regular"/>
                <a:ea typeface="뫼비우스 Regular"/>
              </a:rPr>
              <a:t>3</a:t>
            </a:r>
            <a:r>
              <a:rPr lang="en-US" altLang="ko-KR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. </a:t>
            </a: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공연 소개</a:t>
            </a:r>
            <a:endParaRPr lang="en-US" altLang="ko-KR" sz="1400" b="1" spc="46" dirty="0">
              <a:solidFill>
                <a:schemeClr val="bg1"/>
              </a:solidFill>
              <a:latin typeface="뫼비우스 Regular"/>
              <a:ea typeface="뫼비우스 Regular"/>
            </a:endParaRPr>
          </a:p>
        </p:txBody>
      </p:sp>
      <p:pic>
        <p:nvPicPr>
          <p:cNvPr id="36" name="그림 7" descr="제목-없음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3" y="391109"/>
            <a:ext cx="739373" cy="58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899592" y="5134288"/>
            <a:ext cx="7628033" cy="481349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 dirty="0">
              <a:solidFill>
                <a:prstClr val="black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99592" y="5699667"/>
            <a:ext cx="7628033" cy="70474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 dirty="0">
              <a:solidFill>
                <a:prstClr val="black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99592" y="4453215"/>
            <a:ext cx="7628033" cy="582432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 dirty="0">
              <a:solidFill>
                <a:prstClr val="black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99592" y="3838706"/>
            <a:ext cx="7628033" cy="5105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 dirty="0">
              <a:solidFill>
                <a:prstClr val="black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2427012"/>
            <a:ext cx="7628033" cy="132432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 dirty="0">
              <a:solidFill>
                <a:prstClr val="black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99592" y="1016732"/>
            <a:ext cx="7628033" cy="132432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 dirty="0">
              <a:solidFill>
                <a:prstClr val="black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2029668" y="1044908"/>
            <a:ext cx="6538776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  <a:defRPr/>
            </a:pP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불우한 가정환경에 공부도 못하지만 싸움만큼은 누구에게도 지지 않는 반항아 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‘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완득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’.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주먹질을 좋아하진 않지만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,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그 누구라도 아버지와 삼촌을 건드리는 것만은 절대 참지 않는다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세상의 모든 불행을 가진 듯한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완득이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여기에 또 하나의 불행이 더해졌으니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,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다름아닌 자신의 일에 사사건건 간섭할 뿐 아니라 감추고 싶은 </a:t>
            </a:r>
            <a:r>
              <a:rPr lang="ko-KR" altLang="en-US" sz="1050" dirty="0" err="1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개인사까지</a:t>
            </a:r>
            <a:r>
              <a:rPr lang="ko-KR" altLang="en-US" sz="105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아이들 앞에서 대놓고 이야기하는 담임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똥주의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 존대다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밤낮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할 것 없이 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“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얌마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도완득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”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을 남발하는 똥주가 너무 싫어 매일같이 죽여 달라고 간절히 기도하는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완득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하지만 끊임없이 자신을 세상 밖으로 불러주는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똥주의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 진심을 알아가며 조금씩 그에 대해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,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그리고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세상에 대해 마음을 열기 시작한다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endParaRPr lang="ko-KR" altLang="en-US" sz="105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2051720" y="2442650"/>
            <a:ext cx="6543722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ko-KR" altLang="en-US" sz="105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입만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열면 막말에 될 놈만 공부하면 된다는 특별한 교육 철학을 지닌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완득의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담임 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‘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동주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자율학습은 진정한 자율에 맡긴 채 정작 본인은 자기 일쑤고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,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공부하지 말라면서도 수업 땡땡이는 용납 못하는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주관있는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교육관으로 아이들 사이에서는 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‘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똥주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’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라는 별명으로 불린다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완득의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바로 옆집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옥탑방에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사는 이웃사촌 지간으로 학교에서고 집에서고 시도 때도 없이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완득을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불러내고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,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심지어 집까지 수시로 드나들며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아버지와 술 한잔 기울이는 친분을 쌓는 </a:t>
            </a:r>
            <a:r>
              <a:rPr lang="ko-KR" altLang="en-US" sz="105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동주</a:t>
            </a:r>
            <a:r>
              <a:rPr lang="en-US" altLang="ko-KR" sz="105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남다른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오지랖으로 그의 일이라면 하나부터 열까지 집요하게 참견하지만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,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그 이면에는 </a:t>
            </a:r>
            <a:r>
              <a:rPr lang="ko-KR" altLang="en-US" sz="105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따뜻함으로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완득을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감싸 안으며 세상 밖으로 이끄는 진심 어린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멘토가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되어준다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</a:t>
            </a:r>
            <a:endParaRPr lang="en-US" altLang="ko-KR" sz="105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2048024" y="3859029"/>
            <a:ext cx="6628432" cy="4962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꼽추 등을 가졌지만 춤 실력만은 대한민국 누구에게도 뒤지지 않는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완득이네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 아버지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하지만 현실은 지하철에서 천원 짜리 스타킹을 팔기 위해 호객 행위하며 춤을 추는 것이 전부인 우리네 쓸쓸한 가장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10" pitchFamily="18" charset="-127"/>
                <a:ea typeface="-윤고딕310" pitchFamily="18" charset="-127"/>
              </a:rPr>
              <a:t>.</a:t>
            </a:r>
            <a:endParaRPr lang="ko-KR" altLang="en-US" sz="105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2065671" y="4446606"/>
            <a:ext cx="653877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스무 살 때 한국으로 코리아드림을 꿈꾸며 넘어온 베트남 처녀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,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그리고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완득이의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어머니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갓 태어난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완득이와의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이별을 가슴 속에 품은 채 여태껏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완득이가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어디에 살고 있는 찾아 헤맸고 드디어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완득이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앞에 나타나지만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완득이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앞에선 차마 존댓말 밖에 하지 못한다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</a:t>
            </a:r>
            <a:endParaRPr lang="en-US" altLang="ko-KR" sz="105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2060726" y="5115713"/>
            <a:ext cx="6759746" cy="4686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  <a:defRPr/>
            </a:pP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완득이의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배다른 삼촌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레오나르도 다빈치의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인체도를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연상 시키는 훤칠한 키와 외모와는 다르게 말을 </a:t>
            </a:r>
            <a:r>
              <a:rPr lang="ko-KR" altLang="en-US" sz="1050" dirty="0" err="1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심하</a:t>
            </a:r>
            <a:endParaRPr lang="en-US" altLang="ko-KR" sz="1050" dirty="0" smtClean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-윤고딕310" pitchFamily="18" charset="-127"/>
              <a:ea typeface="-윤고딕310" pitchFamily="18" charset="-127"/>
            </a:endParaRPr>
          </a:p>
          <a:p>
            <a:pPr algn="just">
              <a:lnSpc>
                <a:spcPct val="125000"/>
              </a:lnSpc>
              <a:defRPr/>
            </a:pPr>
            <a:r>
              <a:rPr lang="ko-KR" altLang="en-US" sz="105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게 더듬는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정신 지체아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춤을 추며 입만 열지 않으면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연예인급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포스를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자랑한다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</a:t>
            </a:r>
            <a:endParaRPr lang="ko-KR" altLang="en-US" sz="105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2086520" y="5704578"/>
            <a:ext cx="6589936" cy="6982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  <a:defRPr/>
            </a:pP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모의고사 전국 일등에 가슴 까지 큰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완득이의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첫사랑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완득이의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눈에는 윤하의 가슴 밖에 보이질 않는다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 </a:t>
            </a:r>
          </a:p>
          <a:p>
            <a:pPr algn="just">
              <a:lnSpc>
                <a:spcPct val="125000"/>
              </a:lnSpc>
              <a:defRPr/>
            </a:pP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남들이 보기에는 재수 없는 구석 뿐이지만 </a:t>
            </a:r>
            <a:r>
              <a:rPr lang="ko-KR" altLang="en-US" sz="105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완득이와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 함께 있을 때는 영락없이 장난치기 좋아하고 </a:t>
            </a:r>
            <a:r>
              <a:rPr lang="ko-KR" altLang="en-US" sz="105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수줍음</a:t>
            </a:r>
            <a:endParaRPr lang="en-US" altLang="ko-KR" sz="1050" dirty="0" smtClean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-윤고딕310" pitchFamily="18" charset="-127"/>
              <a:ea typeface="-윤고딕310" pitchFamily="18" charset="-127"/>
            </a:endParaRPr>
          </a:p>
          <a:p>
            <a:pPr algn="just">
              <a:lnSpc>
                <a:spcPct val="125000"/>
              </a:lnSpc>
              <a:defRPr/>
            </a:pPr>
            <a:r>
              <a:rPr lang="ko-KR" altLang="en-US" sz="105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도 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많이 </a:t>
            </a:r>
            <a:r>
              <a:rPr lang="ko-KR" altLang="en-US" sz="105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타는 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18</a:t>
            </a:r>
            <a:r>
              <a:rPr lang="ko-KR" altLang="en-US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세 여고생이다</a:t>
            </a:r>
            <a:r>
              <a:rPr lang="en-US" altLang="ko-KR" sz="105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-윤고딕310" pitchFamily="18" charset="-127"/>
                <a:ea typeface="-윤고딕310" pitchFamily="18" charset="-127"/>
              </a:rPr>
              <a:t>.</a:t>
            </a:r>
            <a:endParaRPr lang="ko-KR" altLang="en-US" sz="105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914106" y="1049742"/>
            <a:ext cx="94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완득이</a:t>
            </a:r>
            <a:endParaRPr lang="ko-KR" altLang="en-US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914106" y="2460074"/>
            <a:ext cx="138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똥주선생님</a:t>
            </a:r>
            <a:endParaRPr lang="ko-KR" altLang="en-US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914106" y="3916498"/>
            <a:ext cx="138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아버지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909977" y="4550480"/>
            <a:ext cx="138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어머니</a:t>
            </a:r>
          </a:p>
        </p:txBody>
      </p:sp>
      <p:sp>
        <p:nvSpPr>
          <p:cNvPr id="29" name="TextBox 25"/>
          <p:cNvSpPr txBox="1"/>
          <p:nvPr/>
        </p:nvSpPr>
        <p:spPr>
          <a:xfrm>
            <a:off x="914106" y="5198128"/>
            <a:ext cx="138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민구삼촌</a:t>
            </a:r>
            <a:endParaRPr lang="ko-KR" altLang="en-US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106" y="5860714"/>
            <a:ext cx="138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윤하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467543" y="899288"/>
            <a:ext cx="8424931" cy="5338024"/>
          </a:xfrm>
          <a:prstGeom prst="roundRect">
            <a:avLst>
              <a:gd name="adj" fmla="val 5776"/>
            </a:avLst>
          </a:prstGeom>
          <a:solidFill>
            <a:schemeClr val="bg2">
              <a:lumMod val="90000"/>
            </a:schemeClr>
          </a:solidFill>
          <a:ln w="12700">
            <a:noFill/>
            <a:prstDash val="sys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0262" y="476672"/>
            <a:ext cx="81022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 </a:t>
            </a:r>
            <a:r>
              <a:rPr lang="ko-KR" altLang="en-US" sz="1400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주요 제작 </a:t>
            </a:r>
            <a:r>
              <a:rPr lang="en-US" altLang="ko-KR" sz="1400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Staff</a:t>
            </a:r>
            <a:endParaRPr lang="en-US" altLang="ko-KR" sz="1400" dirty="0">
              <a:solidFill>
                <a:schemeClr val="tx2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-2750" y="-2738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7307" y="-916"/>
            <a:ext cx="2623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b="1" spc="46" dirty="0">
                <a:solidFill>
                  <a:schemeClr val="bg1"/>
                </a:solidFill>
                <a:latin typeface="뫼비우스 Regular"/>
                <a:ea typeface="뫼비우스 Regular"/>
              </a:rPr>
              <a:t>3</a:t>
            </a:r>
            <a:r>
              <a:rPr lang="en-US" altLang="ko-KR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. </a:t>
            </a: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공연 소개</a:t>
            </a:r>
            <a:endParaRPr lang="en-US" altLang="ko-KR" sz="1400" b="1" spc="46" dirty="0">
              <a:solidFill>
                <a:schemeClr val="bg1"/>
              </a:solidFill>
              <a:latin typeface="뫼비우스 Regular"/>
              <a:ea typeface="뫼비우스 Regular"/>
            </a:endParaRPr>
          </a:p>
        </p:txBody>
      </p:sp>
      <p:pic>
        <p:nvPicPr>
          <p:cNvPr id="22" name="_x220061456" descr="EMB0000232c3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0" y="1226545"/>
            <a:ext cx="1606512" cy="2029316"/>
          </a:xfrm>
          <a:prstGeom prst="roundRect">
            <a:avLst>
              <a:gd name="adj" fmla="val 615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_x241951368" descr="EMB000026403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65" y="1212477"/>
            <a:ext cx="1585964" cy="2029317"/>
          </a:xfrm>
          <a:prstGeom prst="roundRect">
            <a:avLst>
              <a:gd name="adj" fmla="val 549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08" y="1226545"/>
            <a:ext cx="1606512" cy="2015248"/>
          </a:xfrm>
          <a:prstGeom prst="roundRect">
            <a:avLst>
              <a:gd name="adj" fmla="val 528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_x242162624" descr="EMB0000264032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08" y="1212477"/>
            <a:ext cx="1604082" cy="2043384"/>
          </a:xfrm>
          <a:prstGeom prst="roundRect">
            <a:avLst>
              <a:gd name="adj" fmla="val 43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565184" y="3919323"/>
            <a:ext cx="1806632" cy="2160241"/>
          </a:xfrm>
          <a:prstGeom prst="rect">
            <a:avLst/>
          </a:prstGeom>
          <a:solidFill>
            <a:schemeClr val="bg2">
              <a:lumMod val="50000"/>
              <a:alpha val="2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 dirty="0">
              <a:solidFill>
                <a:prstClr val="black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943604" y="3950449"/>
            <a:ext cx="1706488" cy="2160241"/>
          </a:xfrm>
          <a:prstGeom prst="rect">
            <a:avLst/>
          </a:prstGeom>
          <a:solidFill>
            <a:schemeClr val="bg2">
              <a:lumMod val="50000"/>
              <a:alpha val="2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 dirty="0">
              <a:solidFill>
                <a:prstClr val="black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8" name="TextBox 53"/>
          <p:cNvSpPr txBox="1"/>
          <p:nvPr/>
        </p:nvSpPr>
        <p:spPr>
          <a:xfrm>
            <a:off x="4943604" y="3969627"/>
            <a:ext cx="17784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現</a:t>
            </a:r>
            <a:r>
              <a:rPr lang="ko-KR" altLang="en-US" sz="12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홍익대학교 </a:t>
            </a:r>
            <a:r>
              <a:rPr lang="ko-KR" altLang="en-US" sz="1100" dirty="0" err="1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공연예술대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</a:t>
            </a:r>
            <a:endParaRPr lang="en-US" altLang="ko-KR" sz="1100" dirty="0" smtClean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학원 전임 교수</a:t>
            </a:r>
            <a:endParaRPr lang="ko-KR" altLang="en-US" sz="11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30" name="TextBox 54"/>
          <p:cNvSpPr txBox="1"/>
          <p:nvPr/>
        </p:nvSpPr>
        <p:spPr>
          <a:xfrm>
            <a:off x="4943604" y="4979480"/>
            <a:ext cx="1706488" cy="600164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그룹 동물원 멤버 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–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널 사랑하겠어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비 오는 날엔 편지를 써 외 히트곡 다수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7104697" y="3948781"/>
            <a:ext cx="1706488" cy="2160241"/>
          </a:xfrm>
          <a:prstGeom prst="rect">
            <a:avLst/>
          </a:prstGeom>
          <a:solidFill>
            <a:schemeClr val="bg2">
              <a:lumMod val="50000"/>
              <a:alpha val="2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 dirty="0">
              <a:solidFill>
                <a:prstClr val="black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2" name="TextBox 56"/>
          <p:cNvSpPr txBox="1"/>
          <p:nvPr/>
        </p:nvSpPr>
        <p:spPr>
          <a:xfrm>
            <a:off x="565184" y="3969627"/>
            <a:ext cx="18066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前 한국뮤지컬협회장</a:t>
            </a:r>
            <a:endParaRPr lang="en-US" altLang="ko-KR" sz="11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前 단국대학교 공연예술학부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    </a:t>
            </a:r>
            <a:endParaRPr lang="en-US" altLang="ko-KR" sz="1100" dirty="0" smtClean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전임교수</a:t>
            </a:r>
            <a:endParaRPr lang="en-US" altLang="ko-KR" sz="11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現 홍익대학교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공연예술대학</a:t>
            </a:r>
            <a:endParaRPr lang="en-US" altLang="ko-KR" sz="1100" dirty="0" smtClean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원장</a:t>
            </a:r>
            <a:endParaRPr lang="ko-KR" altLang="en-US" sz="11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33" name="TextBox 57"/>
          <p:cNvSpPr txBox="1"/>
          <p:nvPr/>
        </p:nvSpPr>
        <p:spPr>
          <a:xfrm>
            <a:off x="565184" y="4979480"/>
            <a:ext cx="170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뮤지컬 영웅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명성황후 연출 외 다수</a:t>
            </a:r>
          </a:p>
        </p:txBody>
      </p:sp>
      <p:sp>
        <p:nvSpPr>
          <p:cNvPr id="39" name="TextBox 58"/>
          <p:cNvSpPr txBox="1"/>
          <p:nvPr/>
        </p:nvSpPr>
        <p:spPr>
          <a:xfrm>
            <a:off x="7104697" y="3997763"/>
            <a:ext cx="17064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그룹 </a:t>
            </a:r>
            <a:r>
              <a:rPr lang="ko-KR" altLang="en-US" sz="11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솔리드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멤버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現 솔로 활동 중 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– 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‘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이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밤의 끝을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잡고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’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외 히트곡 다수</a:t>
            </a:r>
          </a:p>
        </p:txBody>
      </p:sp>
      <p:sp>
        <p:nvSpPr>
          <p:cNvPr id="44" name="TextBox 59"/>
          <p:cNvSpPr txBox="1"/>
          <p:nvPr/>
        </p:nvSpPr>
        <p:spPr>
          <a:xfrm>
            <a:off x="7109461" y="4979480"/>
            <a:ext cx="1772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방송 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&lt;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나는 가수다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&gt;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외 다수</a:t>
            </a:r>
            <a:endParaRPr lang="en-US" altLang="ko-KR" sz="11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srgbClr val="1F497D">
                  <a:lumMod val="50000"/>
                </a:srgbClr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855372" y="3919323"/>
            <a:ext cx="1706488" cy="2160241"/>
          </a:xfrm>
          <a:prstGeom prst="rect">
            <a:avLst/>
          </a:prstGeom>
          <a:solidFill>
            <a:schemeClr val="bg2">
              <a:lumMod val="50000"/>
              <a:alpha val="2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 dirty="0">
              <a:solidFill>
                <a:prstClr val="black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50" name="TextBox 61"/>
          <p:cNvSpPr txBox="1"/>
          <p:nvPr/>
        </p:nvSpPr>
        <p:spPr>
          <a:xfrm>
            <a:off x="2855372" y="3969627"/>
            <a:ext cx="1778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한국예술종합학교 </a:t>
            </a:r>
            <a:endParaRPr lang="en-US" altLang="ko-KR" sz="11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예술원 예술사 졸</a:t>
            </a:r>
          </a:p>
        </p:txBody>
      </p:sp>
      <p:sp>
        <p:nvSpPr>
          <p:cNvPr id="53" name="TextBox 62"/>
          <p:cNvSpPr txBox="1"/>
          <p:nvPr/>
        </p:nvSpPr>
        <p:spPr>
          <a:xfrm>
            <a:off x="2855372" y="4979480"/>
            <a:ext cx="17064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여우비 우산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우리歌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새벽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태평성대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봄이 온다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선인장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사쿠라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 외 다수</a:t>
            </a:r>
          </a:p>
        </p:txBody>
      </p:sp>
      <p:sp>
        <p:nvSpPr>
          <p:cNvPr id="54" name="TextBox 64"/>
          <p:cNvSpPr txBox="1"/>
          <p:nvPr/>
        </p:nvSpPr>
        <p:spPr>
          <a:xfrm>
            <a:off x="759504" y="3320873"/>
            <a:ext cx="12961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ko-KR" altLang="en-US" sz="14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연출</a:t>
            </a:r>
            <a:endParaRPr lang="en-US" altLang="ko-KR" sz="14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ctr">
              <a:lnSpc>
                <a:spcPct val="125000"/>
              </a:lnSpc>
            </a:pPr>
            <a:r>
              <a:rPr lang="ko-KR" altLang="en-US" sz="14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윤호진</a:t>
            </a:r>
            <a:endParaRPr lang="en-US" altLang="ko-KR" sz="14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</p:txBody>
      </p:sp>
      <p:sp>
        <p:nvSpPr>
          <p:cNvPr id="55" name="TextBox 65"/>
          <p:cNvSpPr txBox="1"/>
          <p:nvPr/>
        </p:nvSpPr>
        <p:spPr>
          <a:xfrm>
            <a:off x="3071396" y="3319205"/>
            <a:ext cx="1296144" cy="61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ko-KR" altLang="en-US" sz="14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각본</a:t>
            </a:r>
            <a:endParaRPr lang="en-US" altLang="ko-KR" sz="14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ctr">
              <a:lnSpc>
                <a:spcPct val="125000"/>
              </a:lnSpc>
            </a:pPr>
            <a:r>
              <a:rPr lang="ko-KR" altLang="en-US" sz="14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김명환</a:t>
            </a:r>
            <a:endParaRPr lang="en-US" altLang="ko-KR" sz="14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</p:txBody>
      </p:sp>
      <p:sp>
        <p:nvSpPr>
          <p:cNvPr id="56" name="TextBox 66"/>
          <p:cNvSpPr txBox="1"/>
          <p:nvPr/>
        </p:nvSpPr>
        <p:spPr>
          <a:xfrm>
            <a:off x="5166060" y="3334941"/>
            <a:ext cx="1296144" cy="61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ko-KR" altLang="en-US" sz="14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작곡</a:t>
            </a:r>
            <a:endParaRPr lang="en-US" altLang="ko-KR" sz="14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ctr">
              <a:lnSpc>
                <a:spcPct val="125000"/>
              </a:lnSpc>
            </a:pPr>
            <a:r>
              <a:rPr lang="ko-KR" altLang="en-US" sz="14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박기영</a:t>
            </a:r>
            <a:endParaRPr lang="en-US" altLang="ko-KR" sz="14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</p:txBody>
      </p:sp>
      <p:sp>
        <p:nvSpPr>
          <p:cNvPr id="57" name="TextBox 67"/>
          <p:cNvSpPr txBox="1"/>
          <p:nvPr/>
        </p:nvSpPr>
        <p:spPr>
          <a:xfrm>
            <a:off x="7195537" y="3334941"/>
            <a:ext cx="1535892" cy="61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ko-KR" sz="14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Rap &amp; featuring</a:t>
            </a:r>
          </a:p>
          <a:p>
            <a:pPr algn="ctr">
              <a:lnSpc>
                <a:spcPct val="125000"/>
              </a:lnSpc>
            </a:pPr>
            <a:r>
              <a:rPr lang="ko-KR" altLang="en-US" sz="1400" b="1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김조한</a:t>
            </a:r>
            <a:r>
              <a:rPr lang="en-US" altLang="ko-KR" sz="14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 </a:t>
            </a:r>
          </a:p>
        </p:txBody>
      </p:sp>
      <p:pic>
        <p:nvPicPr>
          <p:cNvPr id="58" name="그림 7" descr="제목-없음-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3" y="391109"/>
            <a:ext cx="739373" cy="58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611560" y="900928"/>
            <a:ext cx="8424936" cy="5336384"/>
          </a:xfrm>
          <a:prstGeom prst="roundRect">
            <a:avLst>
              <a:gd name="adj" fmla="val 5776"/>
            </a:avLst>
          </a:prstGeom>
          <a:solidFill>
            <a:schemeClr val="bg2">
              <a:lumMod val="90000"/>
            </a:schemeClr>
          </a:solidFill>
          <a:ln w="12700">
            <a:noFill/>
            <a:prstDash val="sys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0262" y="476672"/>
            <a:ext cx="8102213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Regular"/>
                <a:ea typeface="뫼비우스 Regular"/>
              </a:rPr>
              <a:t> </a:t>
            </a:r>
            <a:r>
              <a:rPr lang="ko-KR" altLang="en-US" sz="1400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공연 장면</a:t>
            </a:r>
            <a:endParaRPr lang="en-US" altLang="ko-KR" sz="1400" dirty="0">
              <a:solidFill>
                <a:schemeClr val="tx2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-2750" y="-2738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7307" y="-916"/>
            <a:ext cx="2623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b="1" spc="46" dirty="0">
                <a:solidFill>
                  <a:schemeClr val="bg1"/>
                </a:solidFill>
                <a:latin typeface="뫼비우스 Regular"/>
                <a:ea typeface="뫼비우스 Regular"/>
              </a:rPr>
              <a:t>3</a:t>
            </a:r>
            <a:r>
              <a:rPr lang="en-US" altLang="ko-KR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. </a:t>
            </a: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공연 소개</a:t>
            </a:r>
            <a:endParaRPr lang="en-US" altLang="ko-KR" sz="1400" b="1" spc="46" dirty="0">
              <a:solidFill>
                <a:schemeClr val="bg1"/>
              </a:solidFill>
              <a:latin typeface="뫼비우스 Regular"/>
              <a:ea typeface="뫼비우스 Regular"/>
            </a:endParaRPr>
          </a:p>
        </p:txBody>
      </p:sp>
      <p:pic>
        <p:nvPicPr>
          <p:cNvPr id="29" name="그림 28"/>
          <p:cNvPicPr preferRelativeResize="0"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70863"/>
            <a:ext cx="2502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그림 3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19" y="1071564"/>
            <a:ext cx="2589784" cy="197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그림 3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72" y="3741906"/>
            <a:ext cx="2502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그림 35"/>
          <p:cNvPicPr preferRelativeResize="0">
            <a:picLocks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66456"/>
            <a:ext cx="2502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그림 36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68" y="3752490"/>
            <a:ext cx="2502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11"/>
          <p:cNvSpPr txBox="1"/>
          <p:nvPr/>
        </p:nvSpPr>
        <p:spPr>
          <a:xfrm>
            <a:off x="899592" y="3174939"/>
            <a:ext cx="2162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[</a:t>
            </a:r>
            <a:r>
              <a:rPr lang="ko-KR" altLang="en-US" sz="12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오프닝</a:t>
            </a:r>
            <a:r>
              <a:rPr lang="en-US" altLang="ko-KR" sz="12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]</a:t>
            </a:r>
            <a:endParaRPr lang="ko-KR" altLang="en-US" sz="12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3788905" y="3182284"/>
            <a:ext cx="2162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[</a:t>
            </a:r>
            <a:r>
              <a:rPr lang="ko-KR" altLang="en-US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우리 서로 인정하며 살자</a:t>
            </a:r>
            <a:r>
              <a:rPr lang="en-US" altLang="ko-KR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]</a:t>
            </a:r>
            <a:endParaRPr lang="ko-KR" altLang="en-US" sz="12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6474794" y="3200729"/>
            <a:ext cx="2162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[</a:t>
            </a:r>
            <a:r>
              <a:rPr lang="ko-KR" altLang="en-US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미성년자관람불가</a:t>
            </a:r>
            <a:r>
              <a:rPr lang="en-US" altLang="ko-KR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]</a:t>
            </a:r>
            <a:endParaRPr lang="ko-KR" altLang="en-US" sz="12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</p:txBody>
      </p:sp>
      <p:sp>
        <p:nvSpPr>
          <p:cNvPr id="46" name="TextBox 11"/>
          <p:cNvSpPr txBox="1"/>
          <p:nvPr/>
        </p:nvSpPr>
        <p:spPr>
          <a:xfrm>
            <a:off x="1007604" y="5886016"/>
            <a:ext cx="2162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[</a:t>
            </a:r>
            <a:r>
              <a:rPr lang="ko-KR" altLang="en-US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엄마 향기</a:t>
            </a:r>
            <a:r>
              <a:rPr lang="en-US" altLang="ko-KR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]</a:t>
            </a:r>
            <a:endParaRPr lang="ko-KR" altLang="en-US" sz="12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</p:txBody>
      </p:sp>
      <p:sp>
        <p:nvSpPr>
          <p:cNvPr id="47" name="TextBox 11"/>
          <p:cNvSpPr txBox="1"/>
          <p:nvPr/>
        </p:nvSpPr>
        <p:spPr>
          <a:xfrm>
            <a:off x="3743908" y="5841268"/>
            <a:ext cx="2162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[</a:t>
            </a:r>
            <a:r>
              <a:rPr lang="ko-KR" altLang="en-US" sz="1200" dirty="0" err="1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완득이를</a:t>
            </a:r>
            <a:r>
              <a:rPr lang="ko-KR" altLang="en-US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 지켜주는 천사들</a:t>
            </a:r>
            <a:r>
              <a:rPr lang="en-US" altLang="ko-KR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]</a:t>
            </a:r>
            <a:endParaRPr lang="ko-KR" altLang="en-US" sz="12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</p:txBody>
      </p:sp>
      <p:sp>
        <p:nvSpPr>
          <p:cNvPr id="48" name="TextBox 11"/>
          <p:cNvSpPr txBox="1"/>
          <p:nvPr/>
        </p:nvSpPr>
        <p:spPr>
          <a:xfrm>
            <a:off x="6462766" y="5847584"/>
            <a:ext cx="2162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[</a:t>
            </a:r>
            <a:r>
              <a:rPr lang="ko-KR" altLang="en-US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킥복싱 시합</a:t>
            </a:r>
            <a:r>
              <a:rPr lang="en-US" altLang="ko-KR" sz="12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</a:rPr>
              <a:t>]</a:t>
            </a:r>
            <a:endParaRPr lang="ko-KR" altLang="en-US" sz="12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Bold" pitchFamily="2" charset="-127"/>
              <a:ea typeface="뫼비우스 Bold" pitchFamily="2" charset="-127"/>
            </a:endParaRPr>
          </a:p>
        </p:txBody>
      </p:sp>
      <p:pic>
        <p:nvPicPr>
          <p:cNvPr id="53" name="그림 7" descr="제목-없음-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7" y="433931"/>
            <a:ext cx="739373" cy="58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81" y="1070864"/>
            <a:ext cx="2551094" cy="197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251520" y="1005940"/>
            <a:ext cx="8810470" cy="5447396"/>
          </a:xfrm>
          <a:prstGeom prst="roundRect">
            <a:avLst>
              <a:gd name="adj" fmla="val 5776"/>
            </a:avLst>
          </a:prstGeom>
          <a:solidFill>
            <a:schemeClr val="bg2">
              <a:lumMod val="90000"/>
            </a:schemeClr>
          </a:solidFill>
          <a:ln w="12700">
            <a:noFill/>
            <a:prstDash val="sys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704248"/>
            <a:ext cx="46723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rPr>
              <a:t>공연 리뷰</a:t>
            </a:r>
            <a:endParaRPr lang="en-US" altLang="ko-KR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-2750" y="-2738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308" y="-916"/>
            <a:ext cx="22744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b="1" spc="46" dirty="0">
                <a:solidFill>
                  <a:schemeClr val="bg1"/>
                </a:solidFill>
                <a:latin typeface="뫼비우스 Regular"/>
                <a:ea typeface="뫼비우스 Regular"/>
              </a:rPr>
              <a:t>3</a:t>
            </a:r>
            <a:r>
              <a:rPr lang="en-US" altLang="ko-KR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. </a:t>
            </a: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공연 소개</a:t>
            </a:r>
            <a:endParaRPr lang="en-US" altLang="ko-KR" sz="1400" b="1" spc="46" dirty="0">
              <a:solidFill>
                <a:schemeClr val="bg1"/>
              </a:solidFill>
              <a:latin typeface="뫼비우스 Regular"/>
              <a:ea typeface="뫼비우스 Regular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302074" y="4027344"/>
            <a:ext cx="8662414" cy="2338829"/>
          </a:xfrm>
          <a:prstGeom prst="roundRect">
            <a:avLst>
              <a:gd name="adj" fmla="val 5776"/>
            </a:avLst>
          </a:prstGeom>
          <a:solidFill>
            <a:schemeClr val="bg2">
              <a:lumMod val="75000"/>
              <a:alpha val="81000"/>
            </a:schemeClr>
          </a:solidFill>
          <a:ln w="12700">
            <a:noFill/>
            <a:prstDash val="sysDot"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362438" y="1214613"/>
            <a:ext cx="8662414" cy="2829983"/>
          </a:xfrm>
          <a:prstGeom prst="roundRect">
            <a:avLst>
              <a:gd name="adj" fmla="val 5776"/>
            </a:avLst>
          </a:prstGeom>
          <a:solidFill>
            <a:schemeClr val="bg2">
              <a:lumMod val="75000"/>
              <a:alpha val="81000"/>
            </a:schemeClr>
          </a:solidFill>
          <a:ln w="12700">
            <a:noFill/>
            <a:prstDash val="sysDot"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575556" y="1466565"/>
            <a:ext cx="849694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</a:rPr>
              <a:t>•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소설로 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70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만권이 팔리고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영화로 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530</a:t>
            </a:r>
            <a:r>
              <a:rPr lang="ko-KR" altLang="en-US" sz="14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만명이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본 작품은 활자와 영상이 전하지 못한 유머와 서정적 음악으로 </a:t>
            </a:r>
            <a:endParaRPr lang="en-US" altLang="ko-KR" sz="14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뮤지컬의 존재 이유를 입증했다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  -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조선일보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신정선 기자 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(2012.12.16)</a:t>
            </a:r>
          </a:p>
          <a:p>
            <a:pPr>
              <a:lnSpc>
                <a:spcPct val="125000"/>
              </a:lnSpc>
            </a:pPr>
            <a:endParaRPr lang="en-US" altLang="ko-KR" sz="14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</a:rPr>
              <a:t>•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이 작품이 개막전부터 궁금증을 불러 일으킨 </a:t>
            </a:r>
            <a:r>
              <a:rPr lang="ko-KR" altLang="en-US" sz="14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또다른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이유는 연출자가 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‘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명성황후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’’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영웅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’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처럼 묵직한 역사극을 </a:t>
            </a:r>
            <a:endParaRPr lang="en-US" altLang="ko-KR" sz="14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대형 라이선스 뮤지컬처럼 풀어낸 윤호진씨라는 점이다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기대는 틀리지 않았다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 </a:t>
            </a:r>
          </a:p>
          <a:p>
            <a:pPr>
              <a:lnSpc>
                <a:spcPct val="125000"/>
              </a:lnSpc>
            </a:pP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 - </a:t>
            </a:r>
            <a:r>
              <a:rPr lang="ko-KR" altLang="en-US" sz="14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동아일보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김성규 기자 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(2012.12.18)</a:t>
            </a:r>
          </a:p>
          <a:p>
            <a:pPr>
              <a:lnSpc>
                <a:spcPct val="125000"/>
              </a:lnSpc>
            </a:pPr>
            <a:endParaRPr lang="en-US" altLang="ko-KR" sz="14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</a:rPr>
              <a:t>•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정겨운 선율과 우리주변의 이야기로 잔잔한 감동을 주는 이번 작품은 세대 간 구분 없이 모두 함께 봐도 재미있다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    </a:t>
            </a:r>
          </a:p>
          <a:p>
            <a:pPr>
              <a:lnSpc>
                <a:spcPct val="125000"/>
              </a:lnSpc>
            </a:pP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 - </a:t>
            </a:r>
            <a:r>
              <a:rPr lang="ko-KR" altLang="en-US" sz="14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머니투데이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14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이언주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기자 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(2012.12.22)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611560" y="4363456"/>
            <a:ext cx="7182544" cy="19774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•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정말 훌륭한 뮤지컬이었습니다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기회가 된다면 다시 한번 꼭 보고 싶은 뮤지컬이었습니다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  - </a:t>
            </a:r>
            <a:r>
              <a:rPr lang="en-US" altLang="ko-KR" sz="14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kito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**</a:t>
            </a:r>
          </a:p>
          <a:p>
            <a:pPr>
              <a:lnSpc>
                <a:spcPct val="125000"/>
              </a:lnSpc>
            </a:pPr>
            <a:endParaRPr lang="en-US" altLang="ko-KR" sz="14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• </a:t>
            </a:r>
            <a:r>
              <a:rPr lang="ko-KR" altLang="en-US" sz="14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또다른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감동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: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책과 영화와는 색다른 감동을 느끼실 수 있어요</a:t>
            </a:r>
          </a:p>
          <a:p>
            <a:pPr>
              <a:lnSpc>
                <a:spcPct val="125000"/>
              </a:lnSpc>
            </a:pP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넘버들도 너무나 좋고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웃음코드도 군데군데 조화롭게 섞여있습니다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.  -</a:t>
            </a:r>
            <a:r>
              <a:rPr lang="en-US" altLang="ko-KR" sz="14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moyaeu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**</a:t>
            </a:r>
          </a:p>
          <a:p>
            <a:pPr>
              <a:lnSpc>
                <a:spcPct val="125000"/>
              </a:lnSpc>
            </a:pPr>
            <a:endParaRPr lang="en-US" altLang="ko-KR" sz="14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• </a:t>
            </a:r>
            <a:r>
              <a:rPr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자꾸만 생각나는 공연  </a:t>
            </a:r>
            <a:r>
              <a:rPr lang="en-US" altLang="ko-KR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- hallow**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578875" y="3994124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  <a:cs typeface="Vijaya" pitchFamily="34" charset="0"/>
              </a:rPr>
              <a:t>관객</a:t>
            </a:r>
            <a:r>
              <a:rPr lang="ko-KR" altLang="en-US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  <a:cs typeface="Vijaya" pitchFamily="34" charset="0"/>
              </a:rPr>
              <a:t> 리뷰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468398" y="1199168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  <a:cs typeface="Vijaya" pitchFamily="34" charset="0"/>
              </a:rPr>
              <a:t>언론</a:t>
            </a:r>
            <a:r>
              <a:rPr lang="ko-KR" altLang="en-US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latin typeface="뫼비우스 Bold" pitchFamily="2" charset="-127"/>
                <a:ea typeface="뫼비우스 Bold" pitchFamily="2" charset="-127"/>
                <a:cs typeface="Vijaya" pitchFamily="34" charset="0"/>
              </a:rPr>
              <a:t> 리뷰 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51" name="그림 7" descr="제목-없음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" y="521243"/>
            <a:ext cx="739373" cy="58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403648" y="2342176"/>
            <a:ext cx="965051" cy="8539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2100891" y="2550909"/>
            <a:ext cx="2044850" cy="2951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/>
            </a:pPr>
            <a:r>
              <a:rPr lang="ko-KR" altLang="en-US" sz="1400" b="1" dirty="0" err="1">
                <a:latin typeface="뫼비우스 Regular"/>
                <a:ea typeface="뫼비우스 Regular"/>
              </a:rPr>
              <a:t>에이콤</a:t>
            </a:r>
            <a:r>
              <a:rPr lang="ko-KR" altLang="en-US" sz="1400" b="1" dirty="0">
                <a:latin typeface="뫼비우스 Regular"/>
                <a:ea typeface="뫼비우스 Regular"/>
              </a:rPr>
              <a:t> </a:t>
            </a:r>
            <a:r>
              <a:rPr lang="ko-KR" altLang="en-US" sz="1400" b="1" dirty="0" err="1">
                <a:latin typeface="뫼비우스 Regular"/>
                <a:ea typeface="뫼비우스 Regular"/>
              </a:rPr>
              <a:t>인터내셔날</a:t>
            </a:r>
            <a:endParaRPr lang="ko-KR" altLang="en-US" sz="1400" b="1" dirty="0">
              <a:latin typeface="뫼비우스 Regular"/>
              <a:ea typeface="뫼비우스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592" y="2968889"/>
            <a:ext cx="6004800" cy="75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400" b="1" spc="49">
                <a:latin typeface="뫼비우스 Bold"/>
                <a:ea typeface="뫼비우스 Bold"/>
              </a:rPr>
              <a:t>회사소개</a:t>
            </a:r>
            <a:r>
              <a:rPr lang="en-US" altLang="ko-KR" sz="4400" b="1" spc="49">
                <a:latin typeface="뫼비우스 Bold"/>
                <a:ea typeface="뫼비우스 Bold"/>
              </a:rPr>
              <a:t> </a:t>
            </a:r>
            <a:r>
              <a:rPr lang="ko-KR" altLang="en-US" sz="4400" b="1" spc="49">
                <a:latin typeface="뫼비우스 Bold"/>
                <a:ea typeface="뫼비우스 Bold"/>
              </a:rPr>
              <a:t>및 </a:t>
            </a:r>
            <a:r>
              <a:rPr lang="en-US" altLang="ko-KR" sz="4400" b="1" spc="49">
                <a:latin typeface="뫼비우스 Bold"/>
                <a:ea typeface="뫼비우스 Bold"/>
              </a:rPr>
              <a:t> </a:t>
            </a:r>
            <a:r>
              <a:rPr lang="ko-KR" altLang="en-US" sz="4400" b="1" spc="49">
                <a:latin typeface="뫼비우스 Bold"/>
                <a:ea typeface="뫼비우스 Bold"/>
              </a:rPr>
              <a:t>수상내역</a:t>
            </a:r>
            <a:endParaRPr lang="en-US" altLang="ko-KR" sz="4400" b="1" spc="49">
              <a:latin typeface="뫼비우스 Bold"/>
              <a:ea typeface="뫼비우스 Bold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59998"/>
            <a:ext cx="9144000" cy="1282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flipV="1">
            <a:off x="2189667" y="2923276"/>
            <a:ext cx="1823481" cy="722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86175"/>
            <a:ext cx="9144508" cy="8009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>
            <a:off x="-2750" y="-2738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28242" y="2099459"/>
            <a:ext cx="7473659" cy="1544267"/>
          </a:xfrm>
          <a:prstGeom prst="round2SameRect">
            <a:avLst>
              <a:gd name="adj1" fmla="val 4691"/>
              <a:gd name="adj2" fmla="val 0"/>
            </a:avLst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826925" y="939414"/>
            <a:ext cx="7474977" cy="719412"/>
          </a:xfrm>
          <a:prstGeom prst="roundRect">
            <a:avLst>
              <a:gd name="adj" fmla="val 6301"/>
            </a:avLst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1770" y="548680"/>
            <a:ext cx="651629" cy="574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952" y="549891"/>
            <a:ext cx="1007768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/>
                <a:ea typeface="뫼비우스 Bold"/>
              </a:rPr>
              <a:t>회사소개</a:t>
            </a:r>
            <a:endParaRPr lang="en-US" altLang="ko-KR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Bold"/>
              <a:ea typeface="뫼비우스 Bold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2429" y="1730834"/>
            <a:ext cx="651629" cy="5746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8218" y="1739374"/>
            <a:ext cx="1395745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/>
                <a:ea typeface="뫼비우스 Bold"/>
              </a:rPr>
              <a:t>주요작품</a:t>
            </a:r>
            <a:endParaRPr lang="en-US" altLang="ko-KR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Bold"/>
              <a:ea typeface="뫼비우스 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1" y="995687"/>
            <a:ext cx="326697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300" b="1" spc="43">
                <a:latin typeface="뫼비우스 Regular"/>
                <a:ea typeface="뫼비우스 Regular"/>
              </a:rPr>
              <a:t>회사명</a:t>
            </a:r>
            <a:r>
              <a:rPr lang="ko-KR" altLang="en-US" sz="1300" spc="43">
                <a:latin typeface="뫼비우스 Regular"/>
                <a:ea typeface="뫼비우스 Regular"/>
              </a:rPr>
              <a:t> </a:t>
            </a:r>
            <a:r>
              <a:rPr lang="en-US" altLang="ko-KR" sz="1300" spc="43">
                <a:latin typeface="뫼비우스 Regular"/>
                <a:ea typeface="뫼비우스 Regular"/>
              </a:rPr>
              <a:t>: </a:t>
            </a:r>
            <a:r>
              <a:rPr lang="ko-KR" altLang="en-US" sz="1300" spc="43">
                <a:latin typeface="뫼비우스 Regular"/>
                <a:ea typeface="뫼비우스 Regular"/>
              </a:rPr>
              <a:t>주식회사 에이콤 인터내셔날</a:t>
            </a:r>
            <a:endParaRPr lang="en-US" altLang="ko-KR" sz="1300" spc="43">
              <a:latin typeface="뫼비우스 Regular"/>
              <a:ea typeface="뫼비우스 Regula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1" y="1318226"/>
            <a:ext cx="326697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300" b="1" spc="43" dirty="0">
                <a:latin typeface="뫼비우스 Regular"/>
                <a:ea typeface="뫼비우스 Regular"/>
              </a:rPr>
              <a:t>대표</a:t>
            </a:r>
            <a:r>
              <a:rPr lang="ko-KR" altLang="en-US" sz="1300" spc="43" dirty="0">
                <a:latin typeface="뫼비우스 Regular"/>
                <a:ea typeface="뫼비우스 Regular"/>
              </a:rPr>
              <a:t> </a:t>
            </a:r>
            <a:r>
              <a:rPr lang="en-US" altLang="ko-KR" sz="1300" spc="43" dirty="0">
                <a:latin typeface="뫼비우스 Regular"/>
                <a:ea typeface="뫼비우스 Regular"/>
              </a:rPr>
              <a:t>: </a:t>
            </a:r>
            <a:r>
              <a:rPr lang="ko-KR" altLang="en-US" sz="1300" spc="43" dirty="0">
                <a:latin typeface="뫼비우스 Regular"/>
                <a:ea typeface="뫼비우스 Regular"/>
              </a:rPr>
              <a:t>윤호진 </a:t>
            </a:r>
            <a:r>
              <a:rPr lang="en-US" altLang="ko-KR" sz="1300" spc="43" dirty="0">
                <a:latin typeface="뫼비우스 Regular"/>
                <a:ea typeface="뫼비우스 Regular"/>
              </a:rPr>
              <a:t>( </a:t>
            </a:r>
            <a:r>
              <a:rPr lang="ko-KR" altLang="en-US" sz="1300" spc="43" dirty="0" smtClean="0">
                <a:latin typeface="뫼비우스 Regular"/>
                <a:ea typeface="뫼비우스 Regular"/>
              </a:rPr>
              <a:t>前</a:t>
            </a:r>
            <a:r>
              <a:rPr lang="en-US" altLang="ko-KR" sz="1300" spc="43" dirty="0" smtClean="0">
                <a:latin typeface="뫼비우스 Regular"/>
                <a:ea typeface="뫼비우스 Regular"/>
              </a:rPr>
              <a:t> </a:t>
            </a:r>
            <a:r>
              <a:rPr lang="ko-KR" altLang="en-US" sz="1300" spc="43" dirty="0">
                <a:latin typeface="뫼비우스 Regular"/>
                <a:ea typeface="뫼비우스 Regular"/>
              </a:rPr>
              <a:t>한국뮤지컬협회장</a:t>
            </a:r>
            <a:r>
              <a:rPr lang="en-US" altLang="ko-KR" sz="1300" spc="43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4008" y="995686"/>
            <a:ext cx="345638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300" b="1" spc="43">
                <a:latin typeface="뫼비우스 Regular"/>
                <a:ea typeface="뫼비우스 Regular"/>
              </a:rPr>
              <a:t>설립일</a:t>
            </a:r>
            <a:r>
              <a:rPr lang="ko-KR" altLang="en-US" sz="1300" spc="43">
                <a:latin typeface="뫼비우스 Regular"/>
                <a:ea typeface="뫼비우스 Regular"/>
              </a:rPr>
              <a:t> </a:t>
            </a:r>
            <a:r>
              <a:rPr lang="en-US" altLang="ko-KR" sz="1300" spc="43">
                <a:latin typeface="뫼비우스 Regular"/>
                <a:ea typeface="뫼비우스 Regular"/>
              </a:rPr>
              <a:t>: 1991</a:t>
            </a:r>
            <a:r>
              <a:rPr lang="ko-KR" altLang="en-US" sz="1300" spc="43">
                <a:latin typeface="뫼비우스 Regular"/>
                <a:ea typeface="뫼비우스 Regular"/>
              </a:rPr>
              <a:t>년 발기</a:t>
            </a:r>
            <a:r>
              <a:rPr lang="en-US" altLang="ko-KR" sz="1300" spc="43">
                <a:latin typeface="뫼비우스 Regular"/>
                <a:ea typeface="뫼비우스 Regular"/>
              </a:rPr>
              <a:t>/ 2000.11 </a:t>
            </a:r>
            <a:r>
              <a:rPr lang="ko-KR" altLang="en-US" sz="1300" spc="43">
                <a:latin typeface="뫼비우스 Regular"/>
                <a:ea typeface="뫼비우스 Regular"/>
              </a:rPr>
              <a:t>법인전환</a:t>
            </a:r>
            <a:endParaRPr lang="en-US" altLang="ko-KR" sz="1300" spc="43">
              <a:latin typeface="뫼비우스 Regular"/>
              <a:ea typeface="뫼비우스 Regula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7" y="1318226"/>
            <a:ext cx="364686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300" b="1" spc="43">
                <a:latin typeface="뫼비우스 Regular"/>
                <a:ea typeface="뫼비우스 Regular"/>
              </a:rPr>
              <a:t>주요사업</a:t>
            </a:r>
            <a:r>
              <a:rPr lang="ko-KR" altLang="en-US" sz="1300" spc="43">
                <a:latin typeface="뫼비우스 Regular"/>
                <a:ea typeface="뫼비우스 Regular"/>
              </a:rPr>
              <a:t> </a:t>
            </a:r>
            <a:r>
              <a:rPr lang="en-US" altLang="ko-KR" sz="1300" spc="43">
                <a:latin typeface="뫼비우스 Regular"/>
                <a:ea typeface="뫼비우스 Regular"/>
              </a:rPr>
              <a:t>: </a:t>
            </a:r>
            <a:r>
              <a:rPr lang="ko-KR" altLang="en-US" sz="1300" spc="43">
                <a:latin typeface="뫼비우스 Regular"/>
                <a:ea typeface="뫼비우스 Regular"/>
              </a:rPr>
              <a:t>뮤지컬 제작</a:t>
            </a:r>
            <a:r>
              <a:rPr lang="en-US" altLang="ko-KR" sz="1300" spc="43">
                <a:latin typeface="뫼비우스 Regular"/>
                <a:ea typeface="뫼비우스 Regular"/>
              </a:rPr>
              <a:t>/</a:t>
            </a:r>
            <a:r>
              <a:rPr lang="ko-KR" altLang="en-US" sz="1300" spc="43">
                <a:latin typeface="뫼비우스 Regular"/>
                <a:ea typeface="뫼비우스 Regular"/>
              </a:rPr>
              <a:t>배급</a:t>
            </a:r>
            <a:r>
              <a:rPr lang="en-US" altLang="ko-KR" sz="1300" spc="43">
                <a:latin typeface="뫼비우스 Regular"/>
                <a:ea typeface="뫼비우스 Regular"/>
              </a:rPr>
              <a:t>, </a:t>
            </a:r>
            <a:r>
              <a:rPr lang="ko-KR" altLang="en-US" sz="1300" spc="43">
                <a:latin typeface="뫼비우스 Regular"/>
                <a:ea typeface="뫼비우스 Regular"/>
              </a:rPr>
              <a:t>해외공연 투자</a:t>
            </a:r>
            <a:endParaRPr lang="en-US" altLang="ko-KR" sz="1300" spc="43">
              <a:latin typeface="뫼비우스 Regular"/>
              <a:ea typeface="뫼비우스 Regula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2133154"/>
            <a:ext cx="3528392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창단공연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 err="1">
                <a:latin typeface="뫼비우스 Regular"/>
                <a:ea typeface="뫼비우스 Regular"/>
              </a:rPr>
              <a:t>아가씨외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 건달들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(1994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뮤지컬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겨울나그네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(1997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, 2005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뮤지컬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 err="1">
                <a:latin typeface="뫼비우스 Regular"/>
                <a:ea typeface="뫼비우스 Regular"/>
              </a:rPr>
              <a:t>페임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(1999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, 2003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, 2004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뮤지컬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몽유도원도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(2002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뮤지컬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 err="1">
                <a:latin typeface="뫼비우스 Regular"/>
                <a:ea typeface="뫼비우스 Regular"/>
              </a:rPr>
              <a:t>라롱드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(2006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연극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&lt;39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계단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(2008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~2009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 smtClean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 smtClean="0">
                <a:latin typeface="뫼비우스 Regular"/>
                <a:ea typeface="뫼비우스 Regular"/>
              </a:rPr>
              <a:t>뮤지컬 </a:t>
            </a:r>
            <a:r>
              <a:rPr lang="en-US" altLang="ko-KR" sz="900" spc="55" dirty="0" smtClean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 smtClean="0">
                <a:latin typeface="뫼비우스 Regular"/>
                <a:ea typeface="뫼비우스 Regular"/>
              </a:rPr>
              <a:t>영웅</a:t>
            </a:r>
            <a:r>
              <a:rPr lang="en-US" altLang="ko-KR" sz="900" spc="55" dirty="0" smtClean="0">
                <a:latin typeface="뫼비우스 Regular"/>
                <a:ea typeface="뫼비우스 Regular"/>
              </a:rPr>
              <a:t>&lt; (2009</a:t>
            </a:r>
            <a:r>
              <a:rPr lang="ko-KR" altLang="en-US" sz="900" spc="55" dirty="0" smtClean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 smtClean="0">
                <a:latin typeface="뫼비우스 Regular"/>
                <a:ea typeface="뫼비우스 Regular"/>
              </a:rPr>
              <a:t>~2012</a:t>
            </a:r>
            <a:r>
              <a:rPr lang="ko-KR" altLang="en-US" sz="900" spc="55" dirty="0" smtClean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 smtClean="0">
                <a:latin typeface="뫼비우스 Regular"/>
                <a:ea typeface="뫼비우스 Regular"/>
              </a:rPr>
              <a:t>, 2013</a:t>
            </a:r>
            <a:r>
              <a:rPr lang="ko-KR" altLang="en-US" sz="900" spc="55" dirty="0" smtClean="0">
                <a:latin typeface="뫼비우스 Regular"/>
                <a:ea typeface="뫼비우스 Regular"/>
              </a:rPr>
              <a:t>년 예정</a:t>
            </a:r>
            <a:r>
              <a:rPr lang="en-US" altLang="ko-KR" sz="900" spc="55" dirty="0" smtClean="0">
                <a:latin typeface="뫼비우스 Regular"/>
                <a:ea typeface="뫼비우스 Regular"/>
              </a:rPr>
              <a:t>)</a:t>
            </a:r>
            <a:endParaRPr lang="en-US" altLang="ko-KR" sz="900" spc="55" dirty="0">
              <a:latin typeface="뫼비우스 Regular"/>
              <a:ea typeface="뫼비우스 Regular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008" y="2137057"/>
            <a:ext cx="3528392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뮤지컬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스타가 </a:t>
            </a:r>
            <a:r>
              <a:rPr lang="ko-KR" altLang="en-US" sz="900" spc="55" dirty="0" err="1">
                <a:latin typeface="뫼비우스 Regular"/>
                <a:ea typeface="뫼비우스 Regular"/>
              </a:rPr>
              <a:t>될꺼야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(1995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~1996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뮤지컬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명성황후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(1995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~2010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뮤지컬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돌리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(2001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, 2003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, 2004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뮤지컬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맘마미아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(2004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, 2006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뮤지컬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 err="1">
                <a:latin typeface="뫼비우스 Regular"/>
                <a:ea typeface="뫼비우스 Regular"/>
              </a:rPr>
              <a:t>라롱드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(2008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>
                <a:latin typeface="뫼비우스 Regular"/>
                <a:ea typeface="뫼비우스 Regular"/>
              </a:rPr>
              <a:t>연극 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&lt;39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계단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&gt; (2009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>
                <a:latin typeface="뫼비우스 Regular"/>
                <a:ea typeface="뫼비우스 Regular"/>
              </a:rPr>
              <a:t>~2010</a:t>
            </a:r>
            <a:r>
              <a:rPr lang="ko-KR" altLang="en-US" sz="900" spc="55" dirty="0">
                <a:latin typeface="뫼비우스 Regular"/>
                <a:ea typeface="뫼비우스 Regular"/>
              </a:rPr>
              <a:t>년</a:t>
            </a:r>
            <a:r>
              <a:rPr lang="en-US" altLang="ko-KR" sz="900" spc="55" dirty="0" smtClean="0">
                <a:latin typeface="뫼비우스 Regular"/>
                <a:ea typeface="뫼비우스 Regular"/>
              </a:rPr>
              <a:t>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5" dirty="0" smtClean="0">
                <a:latin typeface="뫼비우스 Regular"/>
                <a:ea typeface="뫼비우스 Regular"/>
              </a:rPr>
              <a:t>뮤지컬 </a:t>
            </a:r>
            <a:r>
              <a:rPr lang="en-US" altLang="ko-KR" sz="900" spc="55" dirty="0" smtClean="0">
                <a:latin typeface="뫼비우스 Regular"/>
                <a:ea typeface="뫼비우스 Regular"/>
              </a:rPr>
              <a:t>&lt;</a:t>
            </a:r>
            <a:r>
              <a:rPr lang="ko-KR" altLang="en-US" sz="900" spc="55" dirty="0" err="1" smtClean="0">
                <a:latin typeface="뫼비우스 Regular"/>
                <a:ea typeface="뫼비우스 Regular"/>
              </a:rPr>
              <a:t>보이체크</a:t>
            </a:r>
            <a:r>
              <a:rPr lang="en-US" altLang="ko-KR" sz="900" spc="55" dirty="0" smtClean="0">
                <a:latin typeface="뫼비우스 Regular"/>
                <a:ea typeface="뫼비우스 Regular"/>
              </a:rPr>
              <a:t>&gt; (2014</a:t>
            </a:r>
            <a:r>
              <a:rPr lang="ko-KR" altLang="en-US" sz="900" spc="55" dirty="0" smtClean="0">
                <a:latin typeface="뫼비우스 Regular"/>
                <a:ea typeface="뫼비우스 Regular"/>
              </a:rPr>
              <a:t>년 예정</a:t>
            </a:r>
            <a:r>
              <a:rPr lang="en-US" altLang="ko-KR" sz="900" spc="55" dirty="0" smtClean="0">
                <a:latin typeface="뫼비우스 Regular"/>
                <a:ea typeface="뫼비우스 Regular"/>
              </a:rPr>
              <a:t>)</a:t>
            </a:r>
            <a:endParaRPr lang="en-US" altLang="ko-KR" sz="900" spc="55" dirty="0">
              <a:latin typeface="뫼비우스 Regular"/>
              <a:ea typeface="뫼비우스 Regular"/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 rot="10800000">
            <a:off x="827583" y="3698182"/>
            <a:ext cx="7473659" cy="2030292"/>
          </a:xfrm>
          <a:prstGeom prst="round2SameRect">
            <a:avLst>
              <a:gd name="adj1" fmla="val 4691"/>
              <a:gd name="adj2" fmla="val 0"/>
            </a:avLst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71600" y="3813163"/>
            <a:ext cx="1130704" cy="1768368"/>
          </a:xfrm>
          <a:prstGeom prst="roundRect">
            <a:avLst>
              <a:gd name="adj" fmla="val 638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447764" y="3824990"/>
            <a:ext cx="1130705" cy="1756541"/>
          </a:xfrm>
          <a:prstGeom prst="roundRect">
            <a:avLst>
              <a:gd name="adj" fmla="val 79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" name="Picture 3" descr="C:\Users\요조숙녀\Documents\네이트온 받은 파일\영웅\영웅-포스터(외부용)_문구삭제_clean copy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508104" y="3809451"/>
            <a:ext cx="1185916" cy="1756541"/>
          </a:xfrm>
          <a:prstGeom prst="roundRect">
            <a:avLst>
              <a:gd name="adj" fmla="val 588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" name="직사각형 33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308" y="-71256"/>
            <a:ext cx="32825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 </a:t>
            </a:r>
            <a:r>
              <a:rPr lang="en-US" altLang="ko-KR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4. </a:t>
            </a: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회사소개 및 수상내역</a:t>
            </a:r>
            <a:endParaRPr lang="ko-KR" altLang="en-US" sz="1400" b="1" spc="46" dirty="0">
              <a:solidFill>
                <a:schemeClr val="bg1"/>
              </a:solidFill>
              <a:latin typeface="뫼비우스 Regular"/>
              <a:ea typeface="뫼비우스 Regula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260" y="5843805"/>
            <a:ext cx="7981494" cy="497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600" b="1">
                <a:solidFill>
                  <a:srgbClr val="7030A0"/>
                </a:solidFill>
                <a:latin typeface="뫼비우스 Bold"/>
                <a:ea typeface="뫼비우스 Bold"/>
              </a:rPr>
              <a:t>탄탄한 기획 및 제작능력을 갖춘 </a:t>
            </a:r>
            <a:r>
              <a:rPr lang="ko-KR" altLang="en-US" b="1">
                <a:solidFill>
                  <a:srgbClr val="FF0000"/>
                </a:solidFill>
                <a:latin typeface="뫼비우스 Bold"/>
                <a:ea typeface="뫼비우스 Bold"/>
              </a:rPr>
              <a:t>대한민국 최초</a:t>
            </a:r>
            <a:r>
              <a:rPr lang="en-US" altLang="ko-KR" b="1">
                <a:solidFill>
                  <a:srgbClr val="FF0000"/>
                </a:solidFill>
                <a:latin typeface="뫼비우스 Bold"/>
                <a:ea typeface="뫼비우스 Bold"/>
              </a:rPr>
              <a:t>, </a:t>
            </a:r>
            <a:r>
              <a:rPr lang="ko-KR" altLang="en-US" b="1">
                <a:solidFill>
                  <a:srgbClr val="FF0000"/>
                </a:solidFill>
                <a:latin typeface="뫼비우스 Bold"/>
                <a:ea typeface="뫼비우스 Bold"/>
              </a:rPr>
              <a:t>최고의 뮤지컬 프로덕션 에이콤 </a:t>
            </a:r>
            <a:endParaRPr lang="ko-KR" altLang="en-US" sz="1600" b="1">
              <a:solidFill>
                <a:srgbClr val="FF0000"/>
              </a:solidFill>
              <a:latin typeface="뫼비우스 Bold"/>
              <a:ea typeface="뫼비우스 Bold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22356"/>
            <a:ext cx="1185913" cy="1726156"/>
          </a:xfrm>
          <a:prstGeom prst="roundRect">
            <a:avLst>
              <a:gd name="adj" fmla="val 62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85" y="3818288"/>
            <a:ext cx="1185915" cy="1734948"/>
          </a:xfrm>
          <a:prstGeom prst="roundRect">
            <a:avLst>
              <a:gd name="adj" fmla="val 48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78" y="6513257"/>
            <a:ext cx="622722" cy="36329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513002" y="5805264"/>
            <a:ext cx="7703270" cy="54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 lang="ko-KR" altLang="en-US"/>
            </a:pPr>
            <a:r>
              <a:rPr lang="ko-KR" altLang="en-US" sz="1600" b="1">
                <a:solidFill>
                  <a:srgbClr val="7030A0"/>
                </a:solidFill>
                <a:latin typeface="뫼비우스 Bold"/>
                <a:ea typeface="뫼비우스 Bold"/>
              </a:rPr>
              <a:t>대한민국 뮤지컬 최초 </a:t>
            </a:r>
            <a:r>
              <a:rPr lang="ko-KR" altLang="en-US" sz="2000" b="1">
                <a:solidFill>
                  <a:srgbClr val="FF0000"/>
                </a:solidFill>
                <a:latin typeface="뫼비우스 Bold"/>
                <a:ea typeface="뫼비우스 Bold"/>
              </a:rPr>
              <a:t>세계무대 진출</a:t>
            </a:r>
            <a:r>
              <a:rPr lang="en-US" altLang="ko-KR" sz="1600" b="1">
                <a:solidFill>
                  <a:srgbClr val="7030A0"/>
                </a:solidFill>
                <a:latin typeface="뫼비우스 Bold"/>
                <a:ea typeface="뫼비우스 Bold"/>
              </a:rPr>
              <a:t>, </a:t>
            </a:r>
            <a:r>
              <a:rPr lang="ko-KR" altLang="en-US" sz="1600" b="1">
                <a:solidFill>
                  <a:srgbClr val="7030A0"/>
                </a:solidFill>
                <a:latin typeface="뫼비우스 Bold"/>
                <a:ea typeface="뫼비우스 Bold"/>
              </a:rPr>
              <a:t>뮤지컬 대상 </a:t>
            </a:r>
            <a:r>
              <a:rPr lang="ko-KR" altLang="en-US" sz="2000" b="1">
                <a:solidFill>
                  <a:srgbClr val="FF0000"/>
                </a:solidFill>
                <a:latin typeface="뫼비우스 Bold"/>
                <a:ea typeface="뫼비우스 Bold"/>
              </a:rPr>
              <a:t>최다 수상의 역사</a:t>
            </a:r>
            <a:r>
              <a:rPr lang="ko-KR" altLang="en-US" sz="1600" b="1">
                <a:solidFill>
                  <a:srgbClr val="7030A0"/>
                </a:solidFill>
                <a:latin typeface="뫼비우스 Bold"/>
                <a:ea typeface="뫼비우스 Bold"/>
              </a:rPr>
              <a:t>를 쓰다</a:t>
            </a:r>
            <a:r>
              <a:rPr lang="en-US" altLang="ko-KR" sz="1600" b="1">
                <a:solidFill>
                  <a:srgbClr val="7030A0"/>
                </a:solidFill>
                <a:latin typeface="뫼비우스 Bold"/>
                <a:ea typeface="뫼비우스 Bold"/>
              </a:rPr>
              <a:t>!</a:t>
            </a:r>
            <a:endParaRPr lang="ko-KR" altLang="en-US" sz="1600" b="1">
              <a:solidFill>
                <a:srgbClr val="7030A0"/>
              </a:solidFill>
              <a:latin typeface="뫼비우스 Bold"/>
              <a:ea typeface="뫼비우스 Bold"/>
            </a:endParaRPr>
          </a:p>
        </p:txBody>
      </p:sp>
      <p:cxnSp>
        <p:nvCxnSpPr>
          <p:cNvPr id="144" name="직선 연결선 143"/>
          <p:cNvCxnSpPr/>
          <p:nvPr/>
        </p:nvCxnSpPr>
        <p:spPr>
          <a:xfrm flipH="1" flipV="1">
            <a:off x="7189960" y="2164541"/>
            <a:ext cx="9404" cy="102462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 flipH="1" flipV="1">
            <a:off x="5404436" y="2106388"/>
            <a:ext cx="9404" cy="102462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4360528" y="4774889"/>
            <a:ext cx="7208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남우주연상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여우주연상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특별상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632" y="492408"/>
            <a:ext cx="651629" cy="5746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1219" y="520498"/>
            <a:ext cx="13246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/>
                <a:ea typeface="뫼비우스 Bold"/>
              </a:rPr>
              <a:t>주요수상내역</a:t>
            </a:r>
          </a:p>
        </p:txBody>
      </p:sp>
      <p:cxnSp>
        <p:nvCxnSpPr>
          <p:cNvPr id="25" name="직선 연결선 24"/>
          <p:cNvCxnSpPr/>
          <p:nvPr/>
        </p:nvCxnSpPr>
        <p:spPr>
          <a:xfrm rot="5400000">
            <a:off x="442442" y="3612895"/>
            <a:ext cx="926594" cy="568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 flipV="1">
            <a:off x="833448" y="3708250"/>
            <a:ext cx="119064" cy="5752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29" name="직선 연결선 28"/>
          <p:cNvCxnSpPr>
            <a:endCxn id="33" idx="3"/>
          </p:cNvCxnSpPr>
          <p:nvPr/>
        </p:nvCxnSpPr>
        <p:spPr>
          <a:xfrm>
            <a:off x="521359" y="3113549"/>
            <a:ext cx="8069465" cy="951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29"/>
          <p:cNvGrpSpPr/>
          <p:nvPr/>
        </p:nvGrpSpPr>
        <p:grpSpPr>
          <a:xfrm>
            <a:off x="378483" y="2967016"/>
            <a:ext cx="294968" cy="294968"/>
            <a:chOff x="571472" y="2727429"/>
            <a:chExt cx="294968" cy="294968"/>
          </a:xfrm>
        </p:grpSpPr>
        <p:sp>
          <p:nvSpPr>
            <p:cNvPr id="31" name="타원 30"/>
            <p:cNvSpPr/>
            <p:nvPr/>
          </p:nvSpPr>
          <p:spPr>
            <a:xfrm>
              <a:off x="571472" y="2727429"/>
              <a:ext cx="294968" cy="2949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637192" y="2793149"/>
              <a:ext cx="163528" cy="163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3" name="이등변 삼각형 32"/>
          <p:cNvSpPr/>
          <p:nvPr/>
        </p:nvSpPr>
        <p:spPr>
          <a:xfrm rot="5400000">
            <a:off x="8577214" y="3029439"/>
            <a:ext cx="197342" cy="170122"/>
          </a:xfrm>
          <a:prstGeom prst="triangle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829339" y="3044552"/>
            <a:ext cx="158484" cy="158484"/>
            <a:chOff x="571472" y="2727429"/>
            <a:chExt cx="294968" cy="294968"/>
          </a:xfrm>
        </p:grpSpPr>
        <p:sp>
          <p:nvSpPr>
            <p:cNvPr id="35" name="타원 34"/>
            <p:cNvSpPr/>
            <p:nvPr/>
          </p:nvSpPr>
          <p:spPr>
            <a:xfrm>
              <a:off x="571472" y="2727429"/>
              <a:ext cx="294968" cy="2949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637192" y="2793149"/>
              <a:ext cx="163528" cy="163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11247" y="4760356"/>
            <a:ext cx="575682" cy="7156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171450">
              <a:buClr>
                <a:schemeClr val="tx1"/>
              </a:buClr>
              <a:buFont typeface="Arial"/>
              <a:buChar char="•"/>
              <a:defRPr lang="ko-KR" altLang="en-US"/>
            </a:pPr>
            <a:r>
              <a:rPr lang="ko-KR" altLang="en-US" sz="800" spc="52"/>
              <a:t> </a:t>
            </a:r>
            <a:r>
              <a:rPr lang="ko-KR" altLang="en-US" sz="800" spc="52">
                <a:latin typeface="뫼비우스 Regular"/>
                <a:ea typeface="뫼비우스 Regular"/>
              </a:rPr>
              <a:t>작품상</a:t>
            </a:r>
          </a:p>
          <a:p>
            <a:pPr indent="-171450">
              <a:buClr>
                <a:schemeClr val="tx1"/>
              </a:buClr>
              <a:buFont typeface="Arial"/>
              <a:buChar char="•"/>
              <a:defRPr lang="ko-KR" altLang="en-US"/>
            </a:pPr>
            <a:r>
              <a:rPr lang="ko-KR" altLang="en-US" sz="900" spc="50">
                <a:solidFill>
                  <a:schemeClr val="tx1"/>
                </a:solidFill>
                <a:latin typeface="뫼비우스 Regular"/>
                <a:ea typeface="뫼비우스 Regular"/>
              </a:rPr>
              <a:t> 연출상</a:t>
            </a:r>
            <a:endParaRPr lang="ko-KR" altLang="en-US" sz="800" spc="52">
              <a:latin typeface="뫼비우스 Regular"/>
              <a:ea typeface="뫼비우스 Regular"/>
            </a:endParaRPr>
          </a:p>
          <a:p>
            <a:pPr indent="-171450">
              <a:buClr>
                <a:schemeClr val="tx1"/>
              </a:buClr>
              <a:buFont typeface="Arial"/>
              <a:buChar char="•"/>
              <a:defRPr lang="ko-KR" altLang="en-US"/>
            </a:pPr>
            <a:r>
              <a:rPr lang="ko-KR" altLang="en-US" sz="800" spc="52">
                <a:latin typeface="뫼비우스 Regular"/>
                <a:ea typeface="뫼비우스 Regular"/>
              </a:rPr>
              <a:t> 연기상</a:t>
            </a:r>
          </a:p>
          <a:p>
            <a:pPr indent="-171450">
              <a:buClr>
                <a:schemeClr val="tx1"/>
              </a:buClr>
              <a:buFont typeface="Arial"/>
              <a:buChar char="•"/>
              <a:defRPr lang="ko-KR" altLang="en-US"/>
            </a:pPr>
            <a:r>
              <a:rPr lang="en-US" altLang="ko-KR" sz="800" spc="52">
                <a:latin typeface="뫼비우스 Regular"/>
                <a:ea typeface="뫼비우스 Regular"/>
              </a:rPr>
              <a:t> </a:t>
            </a:r>
            <a:r>
              <a:rPr lang="ko-KR" altLang="en-US" sz="800" spc="52">
                <a:latin typeface="뫼비우스 Regular"/>
                <a:ea typeface="뫼비우스 Regular"/>
              </a:rPr>
              <a:t>안무상</a:t>
            </a:r>
          </a:p>
          <a:p>
            <a:pPr indent="-171450">
              <a:buClr>
                <a:schemeClr val="tx1"/>
              </a:buClr>
              <a:buFont typeface="Arial"/>
              <a:buChar char="•"/>
              <a:defRPr lang="ko-KR" altLang="en-US"/>
            </a:pPr>
            <a:r>
              <a:rPr lang="en-US" altLang="ko-KR" sz="800" spc="52">
                <a:latin typeface="뫼비우스 Regular"/>
                <a:ea typeface="뫼비우스 Regular"/>
              </a:rPr>
              <a:t> </a:t>
            </a:r>
            <a:r>
              <a:rPr lang="ko-KR" altLang="en-US" sz="800" spc="52">
                <a:latin typeface="뫼비우스 Regular"/>
                <a:ea typeface="뫼비우스 Regular"/>
              </a:rPr>
              <a:t>미술상</a:t>
            </a:r>
            <a:endParaRPr lang="en-US" altLang="ko-KR" sz="800" spc="52">
              <a:latin typeface="뫼비우스 Regular"/>
              <a:ea typeface="뫼비우스 Regular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38805" y="1126401"/>
            <a:ext cx="1738810" cy="919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spc="46">
                <a:latin typeface="뫼비우스 Regular"/>
                <a:ea typeface="뫼비우스 Regular"/>
              </a:rPr>
              <a:t>&lt;</a:t>
            </a:r>
            <a:r>
              <a:rPr lang="ko-KR" altLang="en-US" sz="1400" spc="46">
                <a:latin typeface="뫼비우스 Regular"/>
                <a:ea typeface="뫼비우스 Regular"/>
              </a:rPr>
              <a:t>명성황후 </a:t>
            </a:r>
            <a:r>
              <a:rPr lang="ko-KR" altLang="en-US" sz="1400" spc="46">
                <a:solidFill>
                  <a:srgbClr val="FF0000"/>
                </a:solidFill>
                <a:latin typeface="뫼비우스 Regular"/>
                <a:ea typeface="뫼비우스 Regular"/>
              </a:rPr>
              <a:t>세계진출</a:t>
            </a:r>
            <a:r>
              <a:rPr lang="en-US" altLang="ko-KR" sz="1400" spc="46">
                <a:latin typeface="뫼비우스 Regular"/>
                <a:ea typeface="뫼비우스 Regular"/>
              </a:rPr>
              <a:t>&gt;</a:t>
            </a:r>
          </a:p>
          <a:p>
            <a:pPr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en-US" altLang="ko-KR" sz="900" spc="50">
                <a:latin typeface="뫼비우스 Regular"/>
                <a:ea typeface="뫼비우스 Regular"/>
              </a:rPr>
              <a:t> 1997,98</a:t>
            </a:r>
            <a:r>
              <a:rPr lang="ko-KR" altLang="en-US" sz="900" spc="50">
                <a:latin typeface="뫼비우스 Regular"/>
                <a:ea typeface="뫼비우스 Regular"/>
              </a:rPr>
              <a:t>년 뉴욕 공연</a:t>
            </a:r>
          </a:p>
          <a:p>
            <a:pPr>
              <a:buFont typeface="Arial"/>
              <a:buChar char="•"/>
              <a:defRPr lang="ko-KR" altLang="en-US"/>
            </a:pPr>
            <a:r>
              <a:rPr lang="en-US" altLang="ko-KR" sz="900" spc="50">
                <a:latin typeface="뫼비우스 Regular"/>
                <a:ea typeface="뫼비우스 Regular"/>
              </a:rPr>
              <a:t> 2002</a:t>
            </a:r>
            <a:r>
              <a:rPr lang="ko-KR" altLang="en-US" sz="900" spc="50">
                <a:latin typeface="뫼비우스 Regular"/>
                <a:ea typeface="뫼비우스 Regular"/>
              </a:rPr>
              <a:t>년 런던 공연</a:t>
            </a:r>
          </a:p>
          <a:p>
            <a:pPr>
              <a:buFont typeface="Arial"/>
              <a:buChar char="•"/>
              <a:defRPr lang="ko-KR" altLang="en-US"/>
            </a:pPr>
            <a:r>
              <a:rPr lang="en-US" altLang="ko-KR" sz="900" spc="50">
                <a:latin typeface="뫼비우스 Regular"/>
                <a:ea typeface="뫼비우스 Regular"/>
              </a:rPr>
              <a:t> 1998, 2003</a:t>
            </a:r>
            <a:r>
              <a:rPr lang="ko-KR" altLang="en-US" sz="900" spc="50">
                <a:latin typeface="뫼비우스 Regular"/>
                <a:ea typeface="뫼비우스 Regular"/>
              </a:rPr>
              <a:t>년 </a:t>
            </a:r>
            <a:r>
              <a:rPr lang="en-US" altLang="ko-KR" sz="900" spc="50">
                <a:latin typeface="뫼비우스 Regular"/>
                <a:ea typeface="뫼비우스 Regular"/>
              </a:rPr>
              <a:t>LA </a:t>
            </a:r>
            <a:r>
              <a:rPr lang="ko-KR" altLang="en-US" sz="900" spc="50">
                <a:latin typeface="뫼비우스 Regular"/>
                <a:ea typeface="뫼비우스 Regular"/>
              </a:rPr>
              <a:t>공연</a:t>
            </a:r>
          </a:p>
          <a:p>
            <a:pPr>
              <a:buFont typeface="Arial"/>
              <a:buChar char="•"/>
              <a:defRPr lang="ko-KR" altLang="en-US"/>
            </a:pPr>
            <a:r>
              <a:rPr lang="en-US" altLang="ko-KR" sz="900" spc="50">
                <a:latin typeface="뫼비우스 Regular"/>
                <a:ea typeface="뫼비우스 Regular"/>
              </a:rPr>
              <a:t> 2004</a:t>
            </a:r>
            <a:r>
              <a:rPr lang="ko-KR" altLang="en-US" sz="900" spc="50">
                <a:latin typeface="뫼비우스 Regular"/>
                <a:ea typeface="뫼비우스 Regular"/>
              </a:rPr>
              <a:t>년 캐나다 토론토 공연</a:t>
            </a:r>
            <a:endParaRPr lang="en-US" altLang="ko-KR" sz="900" spc="50">
              <a:latin typeface="뫼비우스 Regular"/>
              <a:ea typeface="뫼비우스 Regular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28717" y="2828748"/>
            <a:ext cx="6104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050">
                <a:solidFill>
                  <a:schemeClr val="tx1">
                    <a:lumMod val="65000"/>
                    <a:lumOff val="35000"/>
                  </a:schemeClr>
                </a:solidFill>
              </a:rPr>
              <a:t>1995</a:t>
            </a:r>
            <a:r>
              <a:rPr lang="ko-KR" alt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endParaRPr lang="en-US" altLang="ko-KR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46785" y="4401108"/>
            <a:ext cx="1106805" cy="4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제</a:t>
            </a:r>
            <a:r>
              <a:rPr lang="en-US" altLang="ko-KR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1</a:t>
            </a: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회 </a:t>
            </a:r>
          </a:p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한국뮤지컬대상 </a:t>
            </a:r>
            <a:endParaRPr lang="ko-KR" altLang="en-US" sz="1100">
              <a:latin typeface="뫼비우스 Bold"/>
              <a:ea typeface="뫼비우스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5104" y="3629883"/>
            <a:ext cx="630975" cy="662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91" name="직선 연결선 90"/>
          <p:cNvCxnSpPr/>
          <p:nvPr/>
        </p:nvCxnSpPr>
        <p:spPr>
          <a:xfrm rot="5400000">
            <a:off x="1732279" y="3650621"/>
            <a:ext cx="926594" cy="568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직사각형 91"/>
          <p:cNvSpPr/>
          <p:nvPr/>
        </p:nvSpPr>
        <p:spPr>
          <a:xfrm flipV="1">
            <a:off x="2133202" y="3716705"/>
            <a:ext cx="119064" cy="5752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3" name="그룹 92"/>
          <p:cNvGrpSpPr/>
          <p:nvPr/>
        </p:nvGrpSpPr>
        <p:grpSpPr>
          <a:xfrm>
            <a:off x="2163970" y="3051774"/>
            <a:ext cx="158484" cy="158484"/>
            <a:chOff x="571472" y="2727429"/>
            <a:chExt cx="294968" cy="294968"/>
          </a:xfrm>
        </p:grpSpPr>
        <p:sp>
          <p:nvSpPr>
            <p:cNvPr id="94" name="타원 93"/>
            <p:cNvSpPr/>
            <p:nvPr/>
          </p:nvSpPr>
          <p:spPr>
            <a:xfrm>
              <a:off x="571472" y="2727429"/>
              <a:ext cx="294968" cy="2949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5" name="타원 94"/>
            <p:cNvSpPr/>
            <p:nvPr/>
          </p:nvSpPr>
          <p:spPr>
            <a:xfrm>
              <a:off x="637192" y="2793149"/>
              <a:ext cx="163528" cy="163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156460" y="4761492"/>
            <a:ext cx="540109" cy="6926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/>
              <a:t> </a:t>
            </a:r>
            <a:r>
              <a:rPr lang="ko-KR" altLang="en-US" sz="800" spc="52" dirty="0">
                <a:latin typeface="뫼비우스 Regular"/>
                <a:ea typeface="뫼비우스 Regular"/>
              </a:rPr>
              <a:t>작품상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연출상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미술상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en-US" altLang="ko-KR" sz="800" spc="52" dirty="0">
                <a:latin typeface="뫼비우스 Regular"/>
                <a:ea typeface="뫼비우스 Regular"/>
              </a:rPr>
              <a:t> </a:t>
            </a:r>
            <a:r>
              <a:rPr lang="ko-KR" altLang="en-US" sz="800" spc="52" dirty="0">
                <a:latin typeface="뫼비우스 Regular"/>
                <a:ea typeface="뫼비우스 Regular"/>
              </a:rPr>
              <a:t>의상상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en-US" altLang="ko-KR" sz="800" spc="52" dirty="0">
                <a:latin typeface="뫼비우스 Regular"/>
                <a:ea typeface="뫼비우스 Regular"/>
              </a:rPr>
              <a:t> </a:t>
            </a:r>
            <a:r>
              <a:rPr lang="ko-KR" altLang="en-US" sz="800" spc="52" dirty="0">
                <a:latin typeface="뫼비우스 Regular"/>
                <a:ea typeface="뫼비우스 Regular"/>
              </a:rPr>
              <a:t>연기상</a:t>
            </a:r>
            <a:endParaRPr lang="en-US" altLang="ko-KR" sz="800" spc="52" dirty="0">
              <a:latin typeface="뫼비우스 Regular"/>
              <a:ea typeface="뫼비우스 Regular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1160867" y="2816653"/>
            <a:ext cx="6094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050">
                <a:solidFill>
                  <a:schemeClr val="tx1">
                    <a:lumMod val="65000"/>
                    <a:lumOff val="35000"/>
                  </a:schemeClr>
                </a:solidFill>
              </a:rPr>
              <a:t>1996</a:t>
            </a:r>
            <a:r>
              <a:rPr lang="ko-KR" alt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endParaRPr lang="en-US" altLang="ko-KR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2080260" y="4406955"/>
            <a:ext cx="1116330" cy="420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제</a:t>
            </a:r>
            <a:r>
              <a:rPr lang="en-US" altLang="ko-KR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2</a:t>
            </a: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회 </a:t>
            </a:r>
          </a:p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한국뮤지컬대상</a:t>
            </a: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ko-KR" altLang="en-US" sz="1100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305961" y="3635153"/>
            <a:ext cx="672324" cy="662078"/>
          </a:xfrm>
          <a:prstGeom prst="roundRect">
            <a:avLst>
              <a:gd name="adj" fmla="val 1725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02" name="직선 연결선 101"/>
          <p:cNvCxnSpPr/>
          <p:nvPr/>
        </p:nvCxnSpPr>
        <p:spPr>
          <a:xfrm flipV="1">
            <a:off x="2236303" y="2116365"/>
            <a:ext cx="0" cy="94538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/>
          <p:cNvSpPr/>
          <p:nvPr/>
        </p:nvSpPr>
        <p:spPr>
          <a:xfrm>
            <a:off x="2195410" y="2093683"/>
            <a:ext cx="1434057" cy="875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08" name="그룹 107"/>
          <p:cNvGrpSpPr/>
          <p:nvPr/>
        </p:nvGrpSpPr>
        <p:grpSpPr>
          <a:xfrm>
            <a:off x="1471639" y="3035258"/>
            <a:ext cx="158484" cy="158484"/>
            <a:chOff x="571472" y="2727429"/>
            <a:chExt cx="294968" cy="294968"/>
          </a:xfrm>
        </p:grpSpPr>
        <p:sp>
          <p:nvSpPr>
            <p:cNvPr id="109" name="타원 108"/>
            <p:cNvSpPr/>
            <p:nvPr/>
          </p:nvSpPr>
          <p:spPr>
            <a:xfrm>
              <a:off x="571472" y="2727429"/>
              <a:ext cx="294968" cy="294968"/>
            </a:xfrm>
            <a:prstGeom prst="ellips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lvl="0" indent="0" algn="ctr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endParaRPr lang="ko-KR" altLang="en-US" sz="1800" b="0" i="0" spc="5">
                <a:solidFill>
                  <a:sysClr val="window" lastClr="FFFFFF"/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10" name="타원 109"/>
            <p:cNvSpPr/>
            <p:nvPr/>
          </p:nvSpPr>
          <p:spPr>
            <a:xfrm>
              <a:off x="637192" y="2793149"/>
              <a:ext cx="163528" cy="1635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lvl="0" indent="0" algn="ctr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endParaRPr lang="ko-KR" altLang="en-US" sz="1800" b="0" i="0" spc="5">
                <a:solidFill>
                  <a:sysClr val="window" lastClr="FFFFFF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cxnSp>
        <p:nvCxnSpPr>
          <p:cNvPr id="120" name="직선 연결선 119"/>
          <p:cNvCxnSpPr/>
          <p:nvPr/>
        </p:nvCxnSpPr>
        <p:spPr>
          <a:xfrm rot="5400000">
            <a:off x="2703005" y="3622313"/>
            <a:ext cx="926594" cy="568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직사각형 120"/>
          <p:cNvSpPr/>
          <p:nvPr/>
        </p:nvSpPr>
        <p:spPr>
          <a:xfrm flipV="1">
            <a:off x="3109612" y="3716706"/>
            <a:ext cx="119064" cy="5752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22" name="그룹 121"/>
          <p:cNvGrpSpPr/>
          <p:nvPr/>
        </p:nvGrpSpPr>
        <p:grpSpPr>
          <a:xfrm>
            <a:off x="3089902" y="3044552"/>
            <a:ext cx="158484" cy="158484"/>
            <a:chOff x="571472" y="2727429"/>
            <a:chExt cx="294968" cy="294968"/>
          </a:xfrm>
        </p:grpSpPr>
        <p:sp>
          <p:nvSpPr>
            <p:cNvPr id="123" name="타원 122"/>
            <p:cNvSpPr/>
            <p:nvPr/>
          </p:nvSpPr>
          <p:spPr>
            <a:xfrm>
              <a:off x="571472" y="2727429"/>
              <a:ext cx="294968" cy="2949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4" name="타원 123"/>
            <p:cNvSpPr/>
            <p:nvPr/>
          </p:nvSpPr>
          <p:spPr>
            <a:xfrm>
              <a:off x="637192" y="2793149"/>
              <a:ext cx="163528" cy="163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3223260" y="4752713"/>
            <a:ext cx="725129" cy="6926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작품상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미술상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en-US" altLang="ko-KR" sz="800" spc="52" dirty="0">
                <a:latin typeface="뫼비우스 Regular"/>
                <a:ea typeface="뫼비우스 Regular"/>
              </a:rPr>
              <a:t> </a:t>
            </a:r>
            <a:r>
              <a:rPr lang="ko-KR" altLang="en-US" sz="800" spc="52" dirty="0">
                <a:latin typeface="뫼비우스 Regular"/>
                <a:ea typeface="뫼비우스 Regular"/>
              </a:rPr>
              <a:t>남자신인상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en-US" altLang="ko-KR" sz="800" spc="52" dirty="0">
                <a:latin typeface="뫼비우스 Regular"/>
                <a:ea typeface="뫼비우스 Regular"/>
              </a:rPr>
              <a:t> </a:t>
            </a:r>
            <a:r>
              <a:rPr lang="ko-KR" altLang="en-US" sz="800" spc="52" dirty="0">
                <a:latin typeface="뫼비우스 Regular"/>
                <a:ea typeface="뫼비우스 Regular"/>
              </a:rPr>
              <a:t>인기상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en-US" altLang="ko-KR" sz="800" spc="52" dirty="0">
                <a:latin typeface="뫼비우스 Regular"/>
                <a:ea typeface="뫼비우스 Regular"/>
              </a:rPr>
              <a:t> </a:t>
            </a:r>
            <a:r>
              <a:rPr lang="ko-KR" altLang="en-US" sz="800" spc="52" dirty="0">
                <a:latin typeface="뫼비우스 Regular"/>
                <a:ea typeface="뫼비우스 Regular"/>
              </a:rPr>
              <a:t>특별상</a:t>
            </a:r>
            <a:endParaRPr lang="en-US" altLang="ko-KR" sz="800" spc="52" dirty="0">
              <a:latin typeface="뫼비우스 Regular"/>
              <a:ea typeface="뫼비우스 Regular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3156585" y="4401343"/>
            <a:ext cx="1116330" cy="4164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제</a:t>
            </a:r>
            <a:r>
              <a:rPr lang="en-US" altLang="ko-KR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3</a:t>
            </a: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회 </a:t>
            </a:r>
          </a:p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한국뮤지컬대상</a:t>
            </a: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ko-KR" altLang="en-US" sz="1100"/>
          </a:p>
        </p:txBody>
      </p:sp>
      <p:pic>
        <p:nvPicPr>
          <p:cNvPr id="128" name="Picture 3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311288" y="3646513"/>
            <a:ext cx="647467" cy="662078"/>
          </a:xfrm>
          <a:prstGeom prst="roundRect">
            <a:avLst>
              <a:gd name="adj" fmla="val 1824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직사각형 2"/>
          <p:cNvSpPr/>
          <p:nvPr/>
        </p:nvSpPr>
        <p:spPr>
          <a:xfrm>
            <a:off x="850919" y="3372974"/>
            <a:ext cx="11169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lang="ko-KR" altLang="en-US"/>
            </a:pP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&lt;</a:t>
            </a:r>
            <a:r>
              <a:rPr lang="ko-KR" altLang="en-US" sz="1100">
                <a:solidFill>
                  <a:srgbClr val="7030A0"/>
                </a:solidFill>
                <a:latin typeface="뫼비우스 Regular"/>
                <a:ea typeface="뫼비우스 Regular"/>
              </a:rPr>
              <a:t>스타가 될거야</a:t>
            </a: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&gt;</a:t>
            </a:r>
          </a:p>
        </p:txBody>
      </p:sp>
      <p:sp>
        <p:nvSpPr>
          <p:cNvPr id="129" name="직사각형 128"/>
          <p:cNvSpPr/>
          <p:nvPr/>
        </p:nvSpPr>
        <p:spPr>
          <a:xfrm>
            <a:off x="2171846" y="3358893"/>
            <a:ext cx="83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lang="ko-KR" altLang="en-US"/>
            </a:pP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&lt;</a:t>
            </a:r>
            <a:r>
              <a:rPr lang="ko-KR" altLang="en-US" sz="1100">
                <a:solidFill>
                  <a:srgbClr val="7030A0"/>
                </a:solidFill>
                <a:latin typeface="뫼비우스 Regular"/>
                <a:ea typeface="뫼비우스 Regular"/>
              </a:rPr>
              <a:t>명성황후</a:t>
            </a: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&gt;</a:t>
            </a:r>
          </a:p>
        </p:txBody>
      </p:sp>
      <p:sp>
        <p:nvSpPr>
          <p:cNvPr id="130" name="직사각형 129"/>
          <p:cNvSpPr/>
          <p:nvPr/>
        </p:nvSpPr>
        <p:spPr>
          <a:xfrm>
            <a:off x="3140212" y="3373333"/>
            <a:ext cx="961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lang="ko-KR" altLang="en-US"/>
            </a:pP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&lt;</a:t>
            </a:r>
            <a:r>
              <a:rPr lang="ko-KR" altLang="en-US" sz="1100">
                <a:solidFill>
                  <a:srgbClr val="7030A0"/>
                </a:solidFill>
                <a:latin typeface="뫼비우스 Regular"/>
                <a:ea typeface="뫼비우스 Regular"/>
              </a:rPr>
              <a:t>겨울나그네</a:t>
            </a: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&gt;</a:t>
            </a:r>
          </a:p>
        </p:txBody>
      </p:sp>
      <p:sp>
        <p:nvSpPr>
          <p:cNvPr id="131" name="직사각형 130"/>
          <p:cNvSpPr/>
          <p:nvPr/>
        </p:nvSpPr>
        <p:spPr>
          <a:xfrm>
            <a:off x="1696499" y="2807834"/>
            <a:ext cx="6094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050">
                <a:solidFill>
                  <a:schemeClr val="tx1">
                    <a:lumMod val="65000"/>
                    <a:lumOff val="35000"/>
                  </a:schemeClr>
                </a:solidFill>
              </a:rPr>
              <a:t>1997</a:t>
            </a:r>
            <a:r>
              <a:rPr lang="ko-KR" alt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endParaRPr lang="en-US" altLang="ko-KR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2" name="직선 연결선 131"/>
          <p:cNvCxnSpPr/>
          <p:nvPr/>
        </p:nvCxnSpPr>
        <p:spPr>
          <a:xfrm rot="5400000">
            <a:off x="3819256" y="3631728"/>
            <a:ext cx="926594" cy="568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직사각형 132"/>
          <p:cNvSpPr/>
          <p:nvPr/>
        </p:nvSpPr>
        <p:spPr>
          <a:xfrm flipV="1">
            <a:off x="4241464" y="3708249"/>
            <a:ext cx="119064" cy="5752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34" name="그룹 133"/>
          <p:cNvGrpSpPr/>
          <p:nvPr/>
        </p:nvGrpSpPr>
        <p:grpSpPr>
          <a:xfrm>
            <a:off x="4206153" y="3063055"/>
            <a:ext cx="158484" cy="158484"/>
            <a:chOff x="571472" y="2727429"/>
            <a:chExt cx="294968" cy="294968"/>
          </a:xfrm>
        </p:grpSpPr>
        <p:sp>
          <p:nvSpPr>
            <p:cNvPr id="135" name="타원 134"/>
            <p:cNvSpPr/>
            <p:nvPr/>
          </p:nvSpPr>
          <p:spPr>
            <a:xfrm>
              <a:off x="571472" y="2727429"/>
              <a:ext cx="294968" cy="2949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6" name="타원 135"/>
            <p:cNvSpPr/>
            <p:nvPr/>
          </p:nvSpPr>
          <p:spPr>
            <a:xfrm>
              <a:off x="637192" y="2793149"/>
              <a:ext cx="163528" cy="163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38" name="직사각형 137"/>
          <p:cNvSpPr/>
          <p:nvPr/>
        </p:nvSpPr>
        <p:spPr>
          <a:xfrm>
            <a:off x="4290060" y="4416205"/>
            <a:ext cx="1106805" cy="420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제</a:t>
            </a:r>
            <a:r>
              <a:rPr lang="en-US" altLang="ko-KR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4</a:t>
            </a: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회 </a:t>
            </a:r>
          </a:p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한국뮤지컬대상 </a:t>
            </a:r>
            <a:endParaRPr lang="ko-KR" altLang="en-US" sz="1100">
              <a:latin typeface="뫼비우스 Bold"/>
              <a:ea typeface="뫼비우스 Bold"/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3735939" y="2834924"/>
            <a:ext cx="603651" cy="249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050">
                <a:solidFill>
                  <a:schemeClr val="tx1">
                    <a:lumMod val="65000"/>
                    <a:lumOff val="35000"/>
                  </a:schemeClr>
                </a:solidFill>
              </a:rPr>
              <a:t>2000</a:t>
            </a:r>
            <a:r>
              <a:rPr lang="ko-KR" alt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endParaRPr lang="en-US" altLang="ko-KR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0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441474" y="3653463"/>
            <a:ext cx="672324" cy="662078"/>
          </a:xfrm>
          <a:prstGeom prst="roundRect">
            <a:avLst>
              <a:gd name="adj" fmla="val 1725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9" name="TextBox 158"/>
          <p:cNvSpPr txBox="1"/>
          <p:nvPr/>
        </p:nvSpPr>
        <p:spPr>
          <a:xfrm>
            <a:off x="4696809" y="1360934"/>
            <a:ext cx="1774832" cy="70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900" spc="50">
                <a:latin typeface="뫼비우스 Regular"/>
                <a:ea typeface="뫼비우스 Regular"/>
              </a:rPr>
              <a:t>대한민국 뮤지컬 사상</a:t>
            </a:r>
          </a:p>
          <a:p>
            <a:pPr>
              <a:buFont typeface="Arial"/>
              <a:buChar char="•"/>
              <a:defRPr lang="ko-KR" altLang="en-US"/>
            </a:pPr>
            <a:r>
              <a:rPr lang="en-US" altLang="ko-KR" sz="900" spc="50">
                <a:latin typeface="뫼비우스 Regular"/>
                <a:ea typeface="뫼비우스 Regular"/>
              </a:rPr>
              <a:t> </a:t>
            </a:r>
            <a:r>
              <a:rPr lang="ko-KR" altLang="en-US" sz="900" spc="50">
                <a:latin typeface="뫼비우스 Regular"/>
                <a:ea typeface="뫼비우스 Regular"/>
              </a:rPr>
              <a:t>최장기 공연</a:t>
            </a:r>
          </a:p>
          <a:p>
            <a:pPr>
              <a:buFont typeface="Arial"/>
              <a:buChar char="•"/>
              <a:defRPr lang="ko-KR" altLang="en-US"/>
            </a:pPr>
            <a:r>
              <a:rPr lang="en-US" altLang="ko-KR" sz="900" spc="50">
                <a:latin typeface="뫼비우스 Regular"/>
                <a:ea typeface="뫼비우스 Regular"/>
              </a:rPr>
              <a:t> </a:t>
            </a:r>
            <a:r>
              <a:rPr lang="ko-KR" altLang="en-US" sz="900" spc="50">
                <a:latin typeface="뫼비우스 Regular"/>
                <a:ea typeface="뫼비우스 Regular"/>
              </a:rPr>
              <a:t>최다관객 신기록</a:t>
            </a:r>
          </a:p>
          <a:p>
            <a:pPr>
              <a:buFont typeface="Arial"/>
              <a:buChar char="•"/>
              <a:defRPr lang="ko-KR" altLang="en-US"/>
            </a:pPr>
            <a:r>
              <a:rPr lang="en-US" altLang="ko-KR" sz="900" spc="50">
                <a:latin typeface="뫼비우스 Regular"/>
                <a:ea typeface="뫼비우스 Regular"/>
              </a:rPr>
              <a:t> </a:t>
            </a:r>
            <a:r>
              <a:rPr lang="ko-KR" altLang="en-US" sz="900" spc="50">
                <a:latin typeface="뫼비우스 Regular"/>
                <a:ea typeface="뫼비우스 Regular"/>
              </a:rPr>
              <a:t>최초 브로드웨이 진출</a:t>
            </a:r>
            <a:endParaRPr lang="en-US" altLang="ko-KR" sz="900" spc="50">
              <a:latin typeface="뫼비우스 Regular"/>
              <a:ea typeface="뫼비우스 Regular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444256" y="4744224"/>
            <a:ext cx="838434" cy="8164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/>
              <a:t> </a:t>
            </a:r>
            <a:r>
              <a:rPr lang="ko-KR" altLang="en-US" sz="800" spc="52">
                <a:latin typeface="뫼비우스 Regular"/>
                <a:ea typeface="뫼비우스 Regular"/>
              </a:rPr>
              <a:t>최우수작품상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en-US" altLang="ko-KR" sz="800" spc="52">
                <a:latin typeface="뫼비우스 Regular"/>
                <a:ea typeface="뫼비우스 Regular"/>
              </a:rPr>
              <a:t> </a:t>
            </a:r>
            <a:r>
              <a:rPr lang="ko-KR" altLang="en-US" sz="800" spc="52">
                <a:latin typeface="뫼비우스 Regular"/>
                <a:ea typeface="뫼비우스 Regular"/>
              </a:rPr>
              <a:t>연출상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en-US" altLang="ko-KR" sz="800" spc="52">
                <a:latin typeface="뫼비우스 Regular"/>
                <a:ea typeface="뫼비우스 Regular"/>
              </a:rPr>
              <a:t> </a:t>
            </a:r>
            <a:r>
              <a:rPr lang="ko-KR" altLang="en-US" sz="800" spc="52">
                <a:latin typeface="뫼비우스 Regular"/>
                <a:ea typeface="뫼비우스 Regular"/>
              </a:rPr>
              <a:t>남우주연상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en-US" altLang="ko-KR" sz="800" spc="52">
                <a:latin typeface="뫼비우스 Regular"/>
                <a:ea typeface="뫼비우스 Regular"/>
              </a:rPr>
              <a:t> </a:t>
            </a:r>
            <a:r>
              <a:rPr lang="ko-KR" altLang="en-US" sz="800" spc="52">
                <a:latin typeface="뫼비우스 Regular"/>
                <a:ea typeface="뫼비우스 Regular"/>
              </a:rPr>
              <a:t>무대미술상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en-US" altLang="ko-KR" sz="800" spc="52">
                <a:latin typeface="뫼비우스 Regular"/>
                <a:ea typeface="뫼비우스 Regular"/>
              </a:rPr>
              <a:t> </a:t>
            </a:r>
            <a:r>
              <a:rPr lang="ko-KR" altLang="en-US" sz="800" spc="52">
                <a:latin typeface="뫼비우스 Regular"/>
                <a:ea typeface="뫼비우스 Regular"/>
              </a:rPr>
              <a:t>극본상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en-US" altLang="ko-KR" sz="800" spc="52">
                <a:latin typeface="뫼비우스 Regular"/>
                <a:ea typeface="뫼비우스 Regular"/>
              </a:rPr>
              <a:t> </a:t>
            </a:r>
            <a:r>
              <a:rPr lang="ko-KR" altLang="en-US" sz="800" spc="52">
                <a:latin typeface="뫼비우스 Regular"/>
                <a:ea typeface="뫼비우스 Regular"/>
              </a:rPr>
              <a:t>음악상</a:t>
            </a:r>
            <a:endParaRPr lang="en-US" altLang="ko-KR" sz="800" spc="52">
              <a:latin typeface="뫼비우스 Regular"/>
              <a:ea typeface="뫼비우스 Regular"/>
            </a:endParaRPr>
          </a:p>
        </p:txBody>
      </p:sp>
      <p:cxnSp>
        <p:nvCxnSpPr>
          <p:cNvPr id="161" name="직선 연결선 160"/>
          <p:cNvCxnSpPr/>
          <p:nvPr/>
        </p:nvCxnSpPr>
        <p:spPr>
          <a:xfrm rot="5400000">
            <a:off x="4953385" y="3620097"/>
            <a:ext cx="926594" cy="568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직사각형 161"/>
          <p:cNvSpPr/>
          <p:nvPr/>
        </p:nvSpPr>
        <p:spPr>
          <a:xfrm flipV="1">
            <a:off x="5361331" y="3706681"/>
            <a:ext cx="119064" cy="5752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63" name="그룹 162"/>
          <p:cNvGrpSpPr/>
          <p:nvPr/>
        </p:nvGrpSpPr>
        <p:grpSpPr>
          <a:xfrm>
            <a:off x="5337440" y="3042446"/>
            <a:ext cx="158484" cy="158484"/>
            <a:chOff x="571472" y="2727429"/>
            <a:chExt cx="294968" cy="294968"/>
          </a:xfrm>
        </p:grpSpPr>
        <p:sp>
          <p:nvSpPr>
            <p:cNvPr id="164" name="타원 163"/>
            <p:cNvSpPr/>
            <p:nvPr/>
          </p:nvSpPr>
          <p:spPr>
            <a:xfrm>
              <a:off x="571472" y="2727429"/>
              <a:ext cx="294968" cy="2949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5" name="타원 164"/>
            <p:cNvSpPr/>
            <p:nvPr/>
          </p:nvSpPr>
          <p:spPr>
            <a:xfrm>
              <a:off x="637192" y="2793149"/>
              <a:ext cx="163528" cy="163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66" name="직사각형 165"/>
          <p:cNvSpPr/>
          <p:nvPr/>
        </p:nvSpPr>
        <p:spPr>
          <a:xfrm>
            <a:off x="5356860" y="4398224"/>
            <a:ext cx="1106805" cy="419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제</a:t>
            </a:r>
            <a:r>
              <a:rPr lang="en-US" altLang="ko-KR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16</a:t>
            </a: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회 </a:t>
            </a:r>
          </a:p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한국뮤지컬대상 </a:t>
            </a:r>
            <a:endParaRPr lang="ko-KR" altLang="en-US" sz="1100">
              <a:latin typeface="뫼비우스 Bold"/>
              <a:ea typeface="뫼비우스 Bold"/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4811401" y="2816177"/>
            <a:ext cx="6094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050">
                <a:solidFill>
                  <a:schemeClr val="tx1">
                    <a:lumMod val="65000"/>
                    <a:lumOff val="35000"/>
                  </a:schemeClr>
                </a:solidFill>
              </a:rPr>
              <a:t>2010</a:t>
            </a:r>
            <a:r>
              <a:rPr lang="ko-KR" alt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endParaRPr lang="en-US" altLang="ko-KR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9" name="Picture 3" descr="C:\Users\요조숙녀\Documents\네이트온 받은 파일\영웅\영웅-포스터(외부용)_문구삭제_clean copy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591654" y="3629883"/>
            <a:ext cx="655205" cy="643207"/>
          </a:xfrm>
          <a:prstGeom prst="roundRect">
            <a:avLst>
              <a:gd name="adj" fmla="val 126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0" name="직사각형 169"/>
          <p:cNvSpPr/>
          <p:nvPr/>
        </p:nvSpPr>
        <p:spPr>
          <a:xfrm>
            <a:off x="4298094" y="3374278"/>
            <a:ext cx="832071" cy="262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lang="ko-KR" altLang="en-US"/>
            </a:pP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&lt;</a:t>
            </a:r>
            <a:r>
              <a:rPr lang="ko-KR" altLang="en-US" sz="1100">
                <a:solidFill>
                  <a:srgbClr val="7030A0"/>
                </a:solidFill>
                <a:latin typeface="뫼비우스 Regular"/>
                <a:ea typeface="뫼비우스 Regular"/>
              </a:rPr>
              <a:t>명성황후</a:t>
            </a: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&gt;</a:t>
            </a:r>
          </a:p>
        </p:txBody>
      </p:sp>
      <p:sp>
        <p:nvSpPr>
          <p:cNvPr id="171" name="직사각형 170"/>
          <p:cNvSpPr/>
          <p:nvPr/>
        </p:nvSpPr>
        <p:spPr>
          <a:xfrm>
            <a:off x="5585363" y="3373543"/>
            <a:ext cx="5735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lang="ko-KR" altLang="en-US"/>
            </a:pP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&lt;</a:t>
            </a:r>
            <a:r>
              <a:rPr lang="ko-KR" altLang="en-US" sz="1100">
                <a:solidFill>
                  <a:srgbClr val="7030A0"/>
                </a:solidFill>
                <a:latin typeface="뫼비우스 Regular"/>
                <a:ea typeface="뫼비우스 Regular"/>
              </a:rPr>
              <a:t>영웅</a:t>
            </a: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&gt;</a:t>
            </a:r>
          </a:p>
        </p:txBody>
      </p:sp>
      <p:cxnSp>
        <p:nvCxnSpPr>
          <p:cNvPr id="172" name="직선 연결선 171"/>
          <p:cNvCxnSpPr/>
          <p:nvPr/>
        </p:nvCxnSpPr>
        <p:spPr>
          <a:xfrm rot="5400000">
            <a:off x="5997566" y="3544692"/>
            <a:ext cx="926594" cy="568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직사각형 172"/>
          <p:cNvSpPr/>
          <p:nvPr/>
        </p:nvSpPr>
        <p:spPr>
          <a:xfrm flipV="1">
            <a:off x="6412109" y="3705113"/>
            <a:ext cx="119064" cy="5752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4" name="그룹 173"/>
          <p:cNvGrpSpPr/>
          <p:nvPr/>
        </p:nvGrpSpPr>
        <p:grpSpPr>
          <a:xfrm>
            <a:off x="6384463" y="3042446"/>
            <a:ext cx="158484" cy="158484"/>
            <a:chOff x="571472" y="2727429"/>
            <a:chExt cx="294968" cy="294968"/>
          </a:xfrm>
        </p:grpSpPr>
        <p:sp>
          <p:nvSpPr>
            <p:cNvPr id="175" name="타원 174"/>
            <p:cNvSpPr/>
            <p:nvPr/>
          </p:nvSpPr>
          <p:spPr>
            <a:xfrm>
              <a:off x="571472" y="2727429"/>
              <a:ext cx="294968" cy="2949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6" name="타원 175"/>
            <p:cNvSpPr/>
            <p:nvPr/>
          </p:nvSpPr>
          <p:spPr>
            <a:xfrm>
              <a:off x="637192" y="2793149"/>
              <a:ext cx="163528" cy="163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77" name="직사각형 176"/>
          <p:cNvSpPr/>
          <p:nvPr/>
        </p:nvSpPr>
        <p:spPr>
          <a:xfrm>
            <a:off x="6480810" y="4367735"/>
            <a:ext cx="9925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제</a:t>
            </a:r>
            <a:r>
              <a:rPr lang="en-US" altLang="ko-KR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4</a:t>
            </a: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회 </a:t>
            </a:r>
          </a:p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뮤지컬어워드</a:t>
            </a: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ko-KR" altLang="en-US" sz="1100"/>
          </a:p>
        </p:txBody>
      </p:sp>
      <p:pic>
        <p:nvPicPr>
          <p:cNvPr id="179" name="Picture 3" descr="C:\Users\요조숙녀\Documents\네이트온 받은 파일\영웅\영웅-포스터(외부용)_문구삭제_clean copy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639381" y="3615737"/>
            <a:ext cx="655205" cy="643207"/>
          </a:xfrm>
          <a:prstGeom prst="roundRect">
            <a:avLst>
              <a:gd name="adj" fmla="val 126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0" name="직사각형 179"/>
          <p:cNvSpPr/>
          <p:nvPr/>
        </p:nvSpPr>
        <p:spPr>
          <a:xfrm>
            <a:off x="6594292" y="3356723"/>
            <a:ext cx="5742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lang="ko-KR" altLang="en-US"/>
            </a:pP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&lt;</a:t>
            </a:r>
            <a:r>
              <a:rPr lang="ko-KR" altLang="en-US" sz="1100">
                <a:solidFill>
                  <a:srgbClr val="7030A0"/>
                </a:solidFill>
                <a:latin typeface="뫼비우스 Regular"/>
                <a:ea typeface="뫼비우스 Regular"/>
              </a:rPr>
              <a:t>영웅</a:t>
            </a: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&gt;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520251" y="4732197"/>
            <a:ext cx="1111414" cy="8158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최우수창작뮤지컬상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연출상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남우주연상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무대미술상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조명음향상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음악상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6585676" y="1161296"/>
            <a:ext cx="1468664" cy="913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tx1"/>
              </a:buClr>
              <a:buFont typeface="Arial"/>
              <a:buChar char="•"/>
              <a:defRPr lang="ko-KR" altLang="en-US"/>
            </a:pPr>
            <a:endParaRPr lang="en-US" altLang="ko-KR" sz="1400" spc="46"/>
          </a:p>
          <a:p>
            <a:pPr>
              <a:lnSpc>
                <a:spcPct val="150000"/>
              </a:lnSpc>
              <a:buClr>
                <a:schemeClr val="tx1"/>
              </a:buClr>
              <a:buFont typeface="Arial"/>
              <a:buChar char="•"/>
              <a:defRPr lang="ko-KR" altLang="en-US"/>
            </a:pPr>
            <a:r>
              <a:rPr lang="en-US" altLang="ko-KR" sz="900" spc="50">
                <a:latin typeface="뫼비우스 Regular"/>
                <a:ea typeface="뫼비우스 Regular"/>
              </a:rPr>
              <a:t> </a:t>
            </a:r>
            <a:r>
              <a:rPr lang="ko-KR" altLang="en-US" sz="900" spc="50">
                <a:latin typeface="뫼비우스 Regular"/>
                <a:ea typeface="뫼비우스 Regular"/>
              </a:rPr>
              <a:t>뉴욕 최고의 공연장 대관</a:t>
            </a:r>
          </a:p>
          <a:p>
            <a:pPr>
              <a:buClr>
                <a:schemeClr val="tx1"/>
              </a:buClr>
              <a:buFont typeface="Arial"/>
              <a:buChar char="•"/>
              <a:defRPr lang="ko-KR" altLang="en-US"/>
            </a:pPr>
            <a:r>
              <a:rPr lang="en-US" altLang="ko-KR" sz="900" spc="50">
                <a:latin typeface="뫼비우스 Regular"/>
                <a:ea typeface="뫼비우스 Regular"/>
              </a:rPr>
              <a:t> </a:t>
            </a:r>
            <a:r>
              <a:rPr lang="ko-KR" altLang="en-US" sz="900" spc="50">
                <a:latin typeface="뫼비우스 Regular"/>
                <a:ea typeface="뫼비우스 Regular"/>
              </a:rPr>
              <a:t>매회</a:t>
            </a:r>
            <a:r>
              <a:rPr lang="ko-KR" altLang="en-US" sz="900" spc="50">
                <a:solidFill>
                  <a:schemeClr val="tx1"/>
                </a:solidFill>
                <a:latin typeface="뫼비우스 Regular"/>
                <a:ea typeface="뫼비우스 Regular"/>
              </a:rPr>
              <a:t> 기립박수</a:t>
            </a:r>
            <a:endParaRPr lang="ko-KR" altLang="en-US" sz="900" spc="50">
              <a:latin typeface="뫼비우스 Regular"/>
              <a:ea typeface="뫼비우스 Regular"/>
            </a:endParaRPr>
          </a:p>
          <a:p>
            <a:pPr>
              <a:buClr>
                <a:schemeClr val="tx1"/>
              </a:buClr>
              <a:buFont typeface="Arial"/>
              <a:buChar char="•"/>
              <a:defRPr lang="ko-KR" altLang="en-US"/>
            </a:pPr>
            <a:r>
              <a:rPr lang="en-US" altLang="ko-KR" sz="900" spc="50">
                <a:latin typeface="뫼비우스 Regular"/>
                <a:ea typeface="뫼비우스 Regular"/>
              </a:rPr>
              <a:t> </a:t>
            </a:r>
            <a:r>
              <a:rPr lang="ko-KR" altLang="en-US" sz="900" spc="50">
                <a:latin typeface="뫼비우스 Regular"/>
                <a:ea typeface="뫼비우스 Regular"/>
              </a:rPr>
              <a:t>반기문 사무총장 및 각계 </a:t>
            </a:r>
          </a:p>
          <a:p>
            <a:pPr lvl="0">
              <a:buClr>
                <a:schemeClr val="tx1"/>
              </a:buClr>
              <a:buFont typeface="Arial"/>
              <a:buChar char="•"/>
              <a:defRPr lang="ko-KR" altLang="en-US"/>
            </a:pPr>
            <a:r>
              <a:rPr lang="en-US" altLang="ko-KR" sz="900" spc="50">
                <a:latin typeface="뫼비우스 Regular"/>
                <a:ea typeface="뫼비우스 Regular"/>
              </a:rPr>
              <a:t>  </a:t>
            </a:r>
            <a:r>
              <a:rPr lang="ko-KR" altLang="en-US" sz="900" spc="50">
                <a:latin typeface="뫼비우스 Regular"/>
                <a:ea typeface="뫼비우스 Regular"/>
              </a:rPr>
              <a:t>유명인사 방문</a:t>
            </a:r>
            <a:endParaRPr lang="en-US" altLang="ko-KR" sz="900" spc="50">
              <a:latin typeface="뫼비우스 Regular"/>
              <a:ea typeface="뫼비우스 Regular"/>
            </a:endParaRPr>
          </a:p>
        </p:txBody>
      </p:sp>
      <p:grpSp>
        <p:nvGrpSpPr>
          <p:cNvPr id="186" name="그룹 185"/>
          <p:cNvGrpSpPr/>
          <p:nvPr/>
        </p:nvGrpSpPr>
        <p:grpSpPr>
          <a:xfrm>
            <a:off x="7128368" y="3036167"/>
            <a:ext cx="158484" cy="158484"/>
            <a:chOff x="571472" y="2727429"/>
            <a:chExt cx="294968" cy="294968"/>
          </a:xfrm>
        </p:grpSpPr>
        <p:sp>
          <p:nvSpPr>
            <p:cNvPr id="187" name="타원 186"/>
            <p:cNvSpPr/>
            <p:nvPr/>
          </p:nvSpPr>
          <p:spPr>
            <a:xfrm>
              <a:off x="571472" y="2727429"/>
              <a:ext cx="294968" cy="2949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8" name="타원 187"/>
            <p:cNvSpPr/>
            <p:nvPr/>
          </p:nvSpPr>
          <p:spPr>
            <a:xfrm>
              <a:off x="637192" y="2793149"/>
              <a:ext cx="163528" cy="163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89" name="직사각형 188"/>
          <p:cNvSpPr/>
          <p:nvPr/>
        </p:nvSpPr>
        <p:spPr>
          <a:xfrm>
            <a:off x="6558869" y="2823661"/>
            <a:ext cx="6096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05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ko-KR" alt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endParaRPr lang="en-US" altLang="ko-KR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-2750" y="-2738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37308" y="-71256"/>
            <a:ext cx="30859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1400" b="1" spc="46" dirty="0">
                <a:solidFill>
                  <a:schemeClr val="bg1"/>
                </a:solidFill>
                <a:latin typeface="뫼비우스 Regular"/>
                <a:ea typeface="뫼비우스 Regular"/>
              </a:rPr>
              <a:t>4. </a:t>
            </a:r>
            <a:r>
              <a:rPr lang="ko-KR" altLang="en-US" sz="1400" b="1" spc="46" dirty="0">
                <a:solidFill>
                  <a:schemeClr val="bg1"/>
                </a:solidFill>
                <a:latin typeface="뫼비우스 Regular"/>
                <a:ea typeface="뫼비우스 Regular"/>
              </a:rPr>
              <a:t>회사소개 및 </a:t>
            </a: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수상내역</a:t>
            </a:r>
            <a:endParaRPr lang="ko-KR" altLang="en-US" sz="1400" b="1" spc="46" dirty="0">
              <a:solidFill>
                <a:schemeClr val="bg1"/>
              </a:solidFill>
              <a:latin typeface="뫼비우스 Regular"/>
              <a:ea typeface="뫼비우스 Regular"/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4703834" y="2106388"/>
            <a:ext cx="1434057" cy="875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>
            <a:off x="6624075" y="2114383"/>
            <a:ext cx="1434057" cy="875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219101" y="1137254"/>
            <a:ext cx="2139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spc="46">
                <a:latin typeface="뫼비우스 Regular"/>
                <a:ea typeface="뫼비우스 Regular"/>
              </a:rPr>
              <a:t>&lt;</a:t>
            </a:r>
            <a:r>
              <a:rPr lang="ko-KR" altLang="en-US" sz="1400" spc="46">
                <a:latin typeface="뫼비우스 Regular"/>
                <a:ea typeface="뫼비우스 Regular"/>
              </a:rPr>
              <a:t>명성황후 </a:t>
            </a:r>
            <a:r>
              <a:rPr lang="ko-KR" altLang="en-US" sz="1400" spc="46">
                <a:solidFill>
                  <a:srgbClr val="FF0000"/>
                </a:solidFill>
                <a:latin typeface="뫼비우스 Regular"/>
                <a:ea typeface="뫼비우스 Regular"/>
              </a:rPr>
              <a:t>국가브랜드상</a:t>
            </a:r>
            <a:r>
              <a:rPr lang="en-US" altLang="ko-KR" sz="1400" spc="46">
                <a:latin typeface="뫼비우스 Regular"/>
                <a:ea typeface="뫼비우스 Regular"/>
              </a:rPr>
              <a:t>&gt;</a:t>
            </a:r>
            <a:r>
              <a:rPr lang="ko-KR" altLang="en-US" sz="1400" spc="46"/>
              <a:t> </a:t>
            </a:r>
            <a:endParaRPr lang="en-US" altLang="ko-KR" sz="1400" spc="46"/>
          </a:p>
        </p:txBody>
      </p:sp>
      <p:sp>
        <p:nvSpPr>
          <p:cNvPr id="146" name="직사각형 145"/>
          <p:cNvSpPr/>
          <p:nvPr/>
        </p:nvSpPr>
        <p:spPr>
          <a:xfrm>
            <a:off x="6426860" y="1128080"/>
            <a:ext cx="2027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spc="46">
                <a:latin typeface="뫼비우스 Regular"/>
                <a:ea typeface="뫼비우스 Regular"/>
              </a:rPr>
              <a:t>&lt;</a:t>
            </a:r>
            <a:r>
              <a:rPr lang="ko-KR" altLang="en-US" sz="1400" spc="46">
                <a:latin typeface="뫼비우스 Regular"/>
                <a:ea typeface="뫼비우스 Regular"/>
              </a:rPr>
              <a:t>영웅 </a:t>
            </a:r>
            <a:r>
              <a:rPr lang="ko-KR" altLang="en-US" sz="1400" spc="46">
                <a:solidFill>
                  <a:srgbClr val="FF0000"/>
                </a:solidFill>
                <a:latin typeface="뫼비우스 Regular"/>
                <a:ea typeface="뫼비우스 Regular"/>
              </a:rPr>
              <a:t>브로드웨이 진출</a:t>
            </a:r>
            <a:r>
              <a:rPr lang="en-US" altLang="ko-KR" sz="1400" spc="46">
                <a:latin typeface="뫼비우스 Regular"/>
                <a:ea typeface="뫼비우스 Regular"/>
              </a:rPr>
              <a:t>&gt;</a:t>
            </a:r>
            <a:r>
              <a:rPr lang="ko-KR" altLang="en-US" sz="1400" spc="46"/>
              <a:t> </a:t>
            </a:r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323799" y="898294"/>
            <a:ext cx="8437147" cy="4822562"/>
          </a:xfrm>
          <a:prstGeom prst="roundRect">
            <a:avLst>
              <a:gd name="adj" fmla="val 6301"/>
            </a:avLst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9" name="그룹 98"/>
          <p:cNvGrpSpPr/>
          <p:nvPr/>
        </p:nvGrpSpPr>
        <p:grpSpPr>
          <a:xfrm>
            <a:off x="7627322" y="3036167"/>
            <a:ext cx="158484" cy="158484"/>
            <a:chOff x="571472" y="2727429"/>
            <a:chExt cx="294968" cy="294968"/>
          </a:xfrm>
        </p:grpSpPr>
        <p:sp>
          <p:nvSpPr>
            <p:cNvPr id="101" name="타원 100"/>
            <p:cNvSpPr/>
            <p:nvPr/>
          </p:nvSpPr>
          <p:spPr>
            <a:xfrm>
              <a:off x="571472" y="2727429"/>
              <a:ext cx="294968" cy="2949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637192" y="2793149"/>
              <a:ext cx="163528" cy="163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11" name="직사각형 110"/>
          <p:cNvSpPr/>
          <p:nvPr/>
        </p:nvSpPr>
        <p:spPr>
          <a:xfrm>
            <a:off x="7807710" y="3355820"/>
            <a:ext cx="580004" cy="2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lang="ko-KR" altLang="en-US"/>
            </a:pP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&lt;</a:t>
            </a:r>
            <a:r>
              <a:rPr lang="ko-KR" altLang="en-US" sz="1100">
                <a:solidFill>
                  <a:srgbClr val="7030A0"/>
                </a:solidFill>
                <a:latin typeface="뫼비우스 Regular"/>
                <a:ea typeface="뫼비우스 Regular"/>
              </a:rPr>
              <a:t>영웅</a:t>
            </a:r>
            <a:r>
              <a:rPr lang="en-US" altLang="ko-KR" sz="1100">
                <a:solidFill>
                  <a:srgbClr val="7030A0"/>
                </a:solidFill>
                <a:latin typeface="뫼비우스 Regular"/>
                <a:ea typeface="뫼비우스 Regular"/>
              </a:rPr>
              <a:t>&gt;</a:t>
            </a:r>
          </a:p>
        </p:txBody>
      </p:sp>
      <p:sp>
        <p:nvSpPr>
          <p:cNvPr id="112" name="직사각형 111"/>
          <p:cNvSpPr/>
          <p:nvPr/>
        </p:nvSpPr>
        <p:spPr>
          <a:xfrm>
            <a:off x="7167791" y="2816177"/>
            <a:ext cx="6103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050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  <a:r>
              <a:rPr lang="ko-KR" alt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endParaRPr lang="en-US" altLang="ko-KR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3" name="직선 연결선 112"/>
          <p:cNvCxnSpPr/>
          <p:nvPr/>
        </p:nvCxnSpPr>
        <p:spPr>
          <a:xfrm rot="5400000">
            <a:off x="7222380" y="3620097"/>
            <a:ext cx="926594" cy="568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직사각형 113"/>
          <p:cNvSpPr/>
          <p:nvPr/>
        </p:nvSpPr>
        <p:spPr>
          <a:xfrm flipV="1">
            <a:off x="7631665" y="3702522"/>
            <a:ext cx="119064" cy="5752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17" name="Picture 3" descr="C:\Users\요조숙녀\Documents\네이트온 받은 파일\영웅\영웅-포스터(외부용)_문구삭제_clean copy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824554" y="3631281"/>
            <a:ext cx="655205" cy="643207"/>
          </a:xfrm>
          <a:prstGeom prst="roundRect">
            <a:avLst>
              <a:gd name="adj" fmla="val 126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8" name="직사각형 117"/>
          <p:cNvSpPr/>
          <p:nvPr/>
        </p:nvSpPr>
        <p:spPr>
          <a:xfrm>
            <a:off x="7709534" y="4367734"/>
            <a:ext cx="9829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제</a:t>
            </a:r>
            <a:r>
              <a:rPr lang="en-US" altLang="ko-KR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1</a:t>
            </a: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회 </a:t>
            </a:r>
          </a:p>
          <a:p>
            <a:pPr algn="ctr">
              <a:defRPr lang="ko-KR" altLang="en-US"/>
            </a:pPr>
            <a:r>
              <a:rPr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뫼비우스 Bold"/>
                <a:ea typeface="뫼비우스 Bold"/>
              </a:rPr>
              <a:t>예그린어워드 </a:t>
            </a:r>
            <a:endParaRPr lang="ko-KR" altLang="en-US" sz="1100">
              <a:latin typeface="뫼비우스 Bold"/>
              <a:ea typeface="뫼비우스 Bold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768394" y="4721488"/>
            <a:ext cx="723696" cy="8204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</a:t>
            </a:r>
            <a:r>
              <a:rPr lang="ko-KR" altLang="en-US" sz="800" spc="52" dirty="0" err="1">
                <a:latin typeface="뫼비우스 Regular"/>
                <a:ea typeface="뫼비우스 Regular"/>
              </a:rPr>
              <a:t>예그린상</a:t>
            </a:r>
            <a:endParaRPr lang="ko-KR" altLang="en-US" sz="800" spc="52" dirty="0">
              <a:latin typeface="뫼비우스 Regular"/>
              <a:ea typeface="뫼비우스 Regular"/>
            </a:endParaRP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최고작품상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재공연상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남우주연상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무대미술상</a:t>
            </a:r>
          </a:p>
          <a:p>
            <a:pPr indent="-171450">
              <a:buFont typeface="Arial"/>
              <a:buChar char="•"/>
              <a:defRPr lang="ko-KR" altLang="en-US"/>
            </a:pPr>
            <a:r>
              <a:rPr lang="ko-KR" altLang="en-US" sz="800" spc="52" dirty="0">
                <a:latin typeface="뫼비우스 Regular"/>
                <a:ea typeface="뫼비우스 Regular"/>
              </a:rPr>
              <a:t> 무대기술상</a:t>
            </a:r>
          </a:p>
        </p:txBody>
      </p:sp>
      <p:pic>
        <p:nvPicPr>
          <p:cNvPr id="106" name="그림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127" name="그림 1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59998"/>
            <a:ext cx="9144000" cy="1282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171045" y="1142642"/>
            <a:ext cx="965051" cy="8539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직사각형 20"/>
          <p:cNvSpPr/>
          <p:nvPr/>
        </p:nvSpPr>
        <p:spPr>
          <a:xfrm>
            <a:off x="3653055" y="2046866"/>
            <a:ext cx="204485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/>
            </a:pPr>
            <a:r>
              <a:rPr lang="en-US" altLang="ko-KR" sz="1400" b="1" dirty="0" err="1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Acom</a:t>
            </a:r>
            <a:r>
              <a:rPr lang="en-US" altLang="ko-KR" sz="1400" b="1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International</a:t>
            </a:r>
            <a:endParaRPr lang="ko-KR" altLang="en-US" sz="1400" b="1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3143202"/>
            <a:ext cx="8152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 spc="37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/>
                <a:ea typeface="뫼비우스 Bold"/>
              </a:rPr>
              <a:t>감사합니다</a:t>
            </a:r>
            <a:r>
              <a:rPr lang="en-US" altLang="ko-KR" sz="3200" b="1" spc="37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/>
                <a:ea typeface="뫼비우스 Bold"/>
              </a:rPr>
              <a:t>!</a:t>
            </a:r>
            <a:r>
              <a:rPr lang="ko-KR" altLang="en-US" sz="3200" b="1" spc="37" dirty="0">
                <a:solidFill>
                  <a:srgbClr val="7030A0"/>
                </a:solidFill>
                <a:latin typeface="뫼비우스 Bold"/>
                <a:ea typeface="뫼비우스 Bold"/>
              </a:rPr>
              <a:t> </a:t>
            </a:r>
            <a:endParaRPr lang="en-US" altLang="ko-KR" sz="3200" b="1" spc="37" dirty="0">
              <a:solidFill>
                <a:srgbClr val="7030A0"/>
              </a:solidFill>
              <a:latin typeface="뫼비우스 Bold"/>
              <a:ea typeface="뫼비우스 Bold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837521" y="2419233"/>
            <a:ext cx="7627775" cy="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41652" y="4581128"/>
            <a:ext cx="7627775" cy="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 descr="완득이전체슬림.jpg"/>
          <p:cNvPicPr>
            <a:picLocks noChangeAspect="1"/>
          </p:cNvPicPr>
          <p:nvPr/>
        </p:nvPicPr>
        <p:blipFill>
          <a:blip r:embed="rId3" cstate="print">
            <a:lum bright="1000"/>
          </a:blip>
          <a:stretch>
            <a:fillRect/>
          </a:stretch>
        </p:blipFill>
        <p:spPr>
          <a:xfrm>
            <a:off x="8532440" y="5358938"/>
            <a:ext cx="571958" cy="112973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86175"/>
            <a:ext cx="9144508" cy="800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2946" y="859838"/>
            <a:ext cx="2759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spc="45" dirty="0">
                <a:solidFill>
                  <a:prstClr val="black"/>
                </a:solidFill>
                <a:latin typeface="뫼비우스 Bold"/>
                <a:ea typeface="뫼비우스 Bold"/>
              </a:rPr>
              <a:t>Contents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932040" y="1597298"/>
            <a:ext cx="0" cy="37967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61987" y="2627620"/>
            <a:ext cx="3254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prstClr val="black"/>
              </a:buClr>
              <a:defRPr lang="ko-KR" altLang="en-US"/>
            </a:pPr>
            <a:r>
              <a:rPr lang="en-US" altLang="ko-KR" b="1" spc="41" dirty="0">
                <a:solidFill>
                  <a:prstClr val="black"/>
                </a:solidFill>
                <a:latin typeface="뫼비우스 Regular"/>
                <a:ea typeface="뫼비우스 Regular"/>
              </a:rPr>
              <a:t>2</a:t>
            </a:r>
            <a:r>
              <a:rPr lang="en-US" altLang="ko-KR" b="1" spc="41" dirty="0" smtClean="0">
                <a:solidFill>
                  <a:prstClr val="black"/>
                </a:solidFill>
                <a:latin typeface="뫼비우스 Regular"/>
                <a:ea typeface="뫼비우스 Regular"/>
              </a:rPr>
              <a:t>. </a:t>
            </a:r>
            <a:r>
              <a:rPr lang="ko-KR" altLang="en-US" b="1" spc="41" dirty="0" smtClean="0">
                <a:solidFill>
                  <a:prstClr val="black"/>
                </a:solidFill>
                <a:latin typeface="뫼비우스 Regular"/>
                <a:ea typeface="뫼비우스 Regular"/>
              </a:rPr>
              <a:t>기획의도 및 기대효과</a:t>
            </a:r>
            <a:endParaRPr lang="en-US" altLang="ko-KR" b="1" spc="41" dirty="0">
              <a:solidFill>
                <a:prstClr val="black"/>
              </a:solidFill>
              <a:latin typeface="뫼비우스 Regular"/>
              <a:ea typeface="뫼비우스 Regular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59998"/>
            <a:ext cx="9144000" cy="1282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91648" y="4643844"/>
            <a:ext cx="2966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spc="41" dirty="0">
                <a:solidFill>
                  <a:prstClr val="black"/>
                </a:solidFill>
                <a:latin typeface="뫼비우스 Regular"/>
                <a:ea typeface="뫼비우스 Regular"/>
              </a:rPr>
              <a:t>4</a:t>
            </a:r>
            <a:r>
              <a:rPr lang="en-US" altLang="ko-KR" b="1" spc="41" dirty="0" smtClean="0">
                <a:solidFill>
                  <a:prstClr val="black"/>
                </a:solidFill>
                <a:latin typeface="뫼비우스 Regular"/>
                <a:ea typeface="뫼비우스 Regular"/>
              </a:rPr>
              <a:t>. </a:t>
            </a:r>
            <a:r>
              <a:rPr lang="ko-KR" altLang="en-US" b="1" spc="41" dirty="0">
                <a:solidFill>
                  <a:prstClr val="black"/>
                </a:solidFill>
                <a:latin typeface="뫼비우스 Regular"/>
                <a:ea typeface="뫼비우스 Regular"/>
              </a:rPr>
              <a:t>회사소개 및 수상내역</a:t>
            </a:r>
            <a:endParaRPr lang="en-US" altLang="ko-KR" b="1" spc="41" dirty="0">
              <a:solidFill>
                <a:prstClr val="black"/>
              </a:solidFill>
              <a:latin typeface="뫼비우스 Regular"/>
              <a:ea typeface="뫼비우스 Regular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91648" y="3599728"/>
            <a:ext cx="2550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prstClr val="black"/>
              </a:buClr>
              <a:defRPr lang="ko-KR" altLang="en-US"/>
            </a:pPr>
            <a:r>
              <a:rPr lang="en-US" altLang="ko-KR" b="1" spc="41" dirty="0">
                <a:solidFill>
                  <a:prstClr val="black"/>
                </a:solidFill>
                <a:latin typeface="뫼비우스 Regular"/>
                <a:ea typeface="뫼비우스 Regular"/>
              </a:rPr>
              <a:t>3</a:t>
            </a:r>
            <a:r>
              <a:rPr lang="en-US" altLang="ko-KR" b="1" spc="41" dirty="0" smtClean="0">
                <a:solidFill>
                  <a:prstClr val="black"/>
                </a:solidFill>
                <a:latin typeface="뫼비우스 Regular"/>
                <a:ea typeface="뫼비우스 Regular"/>
              </a:rPr>
              <a:t>. </a:t>
            </a:r>
            <a:r>
              <a:rPr lang="ko-KR" altLang="en-US" b="1" spc="41" dirty="0" smtClean="0">
                <a:solidFill>
                  <a:prstClr val="black"/>
                </a:solidFill>
                <a:latin typeface="뫼비우스 Regular"/>
                <a:ea typeface="뫼비우스 Regular"/>
              </a:rPr>
              <a:t>공연 소개</a:t>
            </a:r>
            <a:endParaRPr lang="en-US" altLang="ko-KR" b="1" spc="41" dirty="0">
              <a:solidFill>
                <a:prstClr val="black"/>
              </a:solidFill>
              <a:latin typeface="뫼비우스 Regular"/>
              <a:ea typeface="뫼비우스 Regula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51010" y="1585421"/>
            <a:ext cx="243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spc="41" dirty="0">
                <a:solidFill>
                  <a:prstClr val="black"/>
                </a:solidFill>
                <a:latin typeface="뫼비우스 Regular"/>
                <a:ea typeface="뫼비우스 Regular"/>
              </a:rPr>
              <a:t>1</a:t>
            </a:r>
            <a:r>
              <a:rPr lang="en-US" altLang="ko-KR" b="1" spc="41" dirty="0" smtClean="0">
                <a:solidFill>
                  <a:prstClr val="black"/>
                </a:solidFill>
                <a:latin typeface="뫼비우스 Regular"/>
                <a:ea typeface="뫼비우스 Regular"/>
              </a:rPr>
              <a:t>. </a:t>
            </a:r>
            <a:r>
              <a:rPr lang="ko-KR" altLang="en-US" b="1" spc="41" dirty="0" smtClean="0">
                <a:solidFill>
                  <a:prstClr val="black"/>
                </a:solidFill>
                <a:latin typeface="뫼비우스 Regular"/>
                <a:ea typeface="뫼비우스 Regular"/>
              </a:rPr>
              <a:t>작품 소개 및 개요</a:t>
            </a:r>
            <a:endParaRPr lang="en-US" altLang="ko-KR" b="1" spc="41" dirty="0">
              <a:solidFill>
                <a:prstClr val="black"/>
              </a:solidFill>
              <a:latin typeface="뫼비우스 Regular"/>
              <a:ea typeface="뫼비우스 Regular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1790335" y="1634315"/>
            <a:ext cx="2864965" cy="3649112"/>
            <a:chOff x="1149676" y="1215176"/>
            <a:chExt cx="3151461" cy="4014023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676" y="1215176"/>
              <a:ext cx="3151461" cy="4014023"/>
            </a:xfrm>
            <a:prstGeom prst="roundRect">
              <a:avLst>
                <a:gd name="adj" fmla="val 303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모서리가 둥근 직사각형 32"/>
            <p:cNvSpPr/>
            <p:nvPr/>
          </p:nvSpPr>
          <p:spPr>
            <a:xfrm>
              <a:off x="1806218" y="4995924"/>
              <a:ext cx="1838374" cy="15430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86175"/>
            <a:ext cx="9144508" cy="8009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100926" y="3009146"/>
            <a:ext cx="4171374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/>
            </a:pPr>
            <a:r>
              <a:rPr lang="ko-KR" altLang="en-US" sz="4400" b="1" spc="49" dirty="0" smtClean="0">
                <a:latin typeface="뫼비우스 Bold"/>
                <a:ea typeface="뫼비우스 Bold"/>
              </a:rPr>
              <a:t>작품소개 및 개요</a:t>
            </a:r>
            <a:endParaRPr lang="ko-KR" altLang="en-US" sz="4400" b="1" spc="49" dirty="0">
              <a:latin typeface="뫼비우스 Bold"/>
              <a:ea typeface="뫼비우스 Bold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59998"/>
            <a:ext cx="9144000" cy="1282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815182" y="2583806"/>
            <a:ext cx="204485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/>
            </a:pPr>
            <a:r>
              <a:rPr lang="ko-KR" altLang="en-US" sz="1400" b="1" dirty="0">
                <a:latin typeface="뫼비우스 Regular"/>
                <a:ea typeface="뫼비우스 Regular"/>
              </a:rPr>
              <a:t>뮤지컬 </a:t>
            </a:r>
            <a:r>
              <a:rPr lang="en-US" altLang="ko-KR" sz="1400" b="1" dirty="0" smtClean="0">
                <a:latin typeface="뫼비우스 Regular"/>
                <a:ea typeface="뫼비우스 Regular"/>
              </a:rPr>
              <a:t>&lt;</a:t>
            </a:r>
            <a:r>
              <a:rPr lang="ko-KR" altLang="en-US" sz="1400" b="1" dirty="0" err="1" smtClean="0">
                <a:latin typeface="뫼비우스 Regular"/>
                <a:ea typeface="뫼비우스 Regular"/>
              </a:rPr>
              <a:t>완득이</a:t>
            </a:r>
            <a:r>
              <a:rPr lang="en-US" altLang="ko-KR" sz="1400" b="1" dirty="0" smtClean="0">
                <a:latin typeface="뫼비우스 Regular"/>
                <a:ea typeface="뫼비우스 Regular"/>
              </a:rPr>
              <a:t>&gt;</a:t>
            </a:r>
            <a:endParaRPr lang="ko-KR" altLang="en-US" sz="1400" b="1" dirty="0">
              <a:latin typeface="뫼비우스 Regular"/>
              <a:ea typeface="뫼비우스 Regular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2903958" y="2956173"/>
            <a:ext cx="1823481" cy="722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7" descr="제목-없음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43" y="1787083"/>
            <a:ext cx="1480315" cy="116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86175"/>
            <a:ext cx="9144508" cy="800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826924" y="979836"/>
            <a:ext cx="7474978" cy="5104920"/>
          </a:xfrm>
          <a:prstGeom prst="roundRect">
            <a:avLst>
              <a:gd name="adj" fmla="val 5776"/>
            </a:avLst>
          </a:prstGeom>
          <a:solidFill>
            <a:schemeClr val="bg2">
              <a:lumMod val="90000"/>
            </a:schemeClr>
          </a:solidFill>
          <a:ln w="12700">
            <a:noFill/>
            <a:prstDash val="sys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492" y="648824"/>
            <a:ext cx="5976779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/>
                <a:ea typeface="뫼비우스 Bold"/>
              </a:rPr>
              <a:t>작품 소개 </a:t>
            </a:r>
            <a:endParaRPr lang="ko-KR" alt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Bold"/>
              <a:ea typeface="뫼비우스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3823" y="1151581"/>
            <a:ext cx="7173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뫼비우스 Bold"/>
                <a:ea typeface="뫼비우스 Bold"/>
              </a:rPr>
              <a:t> </a:t>
            </a:r>
            <a:r>
              <a:rPr lang="ko-KR" altLang="en-US" sz="16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선생님</a:t>
            </a:r>
            <a:r>
              <a:rPr lang="en-US" altLang="ko-KR" sz="16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, </a:t>
            </a:r>
            <a:r>
              <a:rPr lang="ko-KR" altLang="en-US" sz="16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가족</a:t>
            </a:r>
            <a:r>
              <a:rPr lang="en-US" altLang="ko-KR" sz="16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, </a:t>
            </a:r>
            <a:r>
              <a:rPr lang="ko-KR" altLang="en-US" sz="16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친구의 사랑을 통해 </a:t>
            </a:r>
            <a:r>
              <a:rPr lang="ko-KR" altLang="en-US" sz="16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성장해 </a:t>
            </a:r>
            <a:r>
              <a:rPr lang="ko-KR" altLang="en-US" sz="16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가는 </a:t>
            </a:r>
            <a:r>
              <a:rPr lang="ko-KR" altLang="en-US" sz="1600" b="1" dirty="0" err="1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완득이의</a:t>
            </a:r>
            <a:r>
              <a:rPr lang="ko-KR" altLang="en-US" sz="16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 </a:t>
            </a:r>
            <a:r>
              <a:rPr lang="ko-KR" altLang="en-US" sz="1600" b="1" dirty="0" err="1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성장담</a:t>
            </a:r>
            <a:r>
              <a:rPr lang="en-US" altLang="ko-KR" sz="16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, </a:t>
            </a:r>
            <a:r>
              <a:rPr lang="ko-KR" altLang="en-US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chemeClr val="tx2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뮤지컬 </a:t>
            </a:r>
            <a:r>
              <a:rPr lang="en-US" altLang="ko-KR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chemeClr val="tx2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&lt;</a:t>
            </a:r>
            <a:r>
              <a:rPr lang="ko-KR" altLang="en-US" b="1" dirty="0" err="1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chemeClr val="tx2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완득이</a:t>
            </a:r>
            <a:r>
              <a:rPr lang="en-US" altLang="ko-KR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chemeClr val="tx2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&gt;</a:t>
            </a:r>
            <a:endParaRPr lang="en-US" altLang="ko-KR" dirty="0">
              <a:solidFill>
                <a:schemeClr val="tx2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-2750" y="-2738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308" y="-71256"/>
            <a:ext cx="1878408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1400" b="1" spc="46" dirty="0">
                <a:solidFill>
                  <a:schemeClr val="bg1"/>
                </a:solidFill>
                <a:latin typeface="뫼비우스 Regular"/>
                <a:ea typeface="뫼비우스 Regular"/>
              </a:rPr>
              <a:t>1</a:t>
            </a:r>
            <a:r>
              <a:rPr lang="en-US" altLang="ko-KR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.</a:t>
            </a: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 작품 소개 및 개요</a:t>
            </a:r>
            <a:endParaRPr lang="ko-KR" altLang="en-US" sz="1400" b="1" spc="46" dirty="0">
              <a:solidFill>
                <a:schemeClr val="bg1"/>
              </a:solidFill>
              <a:latin typeface="뫼비우스 Regular"/>
              <a:ea typeface="뫼비우스 Regular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1764936" y="5061374"/>
            <a:ext cx="5939412" cy="40011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endParaRPr lang="ko-KR" altLang="en-US" sz="20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pic>
        <p:nvPicPr>
          <p:cNvPr id="52" name="그림 7" descr="제목-없음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3" y="408026"/>
            <a:ext cx="896479" cy="7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8"/>
          <p:cNvSpPr txBox="1"/>
          <p:nvPr/>
        </p:nvSpPr>
        <p:spPr>
          <a:xfrm>
            <a:off x="964763" y="1687837"/>
            <a:ext cx="70996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1400" dirty="0" smtClean="0"/>
              <a:t>- 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장애인 아버지</a:t>
            </a:r>
            <a:r>
              <a:rPr lang="en-US" altLang="ko-KR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베트남인 어머니</a:t>
            </a:r>
            <a:r>
              <a:rPr lang="en-US" altLang="ko-KR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달동네 </a:t>
            </a:r>
            <a:r>
              <a:rPr lang="ko-KR" altLang="en-US" sz="1600" dirty="0" err="1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옥탑방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이웃인 이상한 담임선생님 등 우리 사회의 그늘진 곳에서 살을 맞대며 살아가고 있는 </a:t>
            </a:r>
            <a:r>
              <a:rPr lang="ko-KR" altLang="en-US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사회적 약자들의 현실을 따뜻하고 경쾌하게 무대 위에 </a:t>
            </a:r>
            <a:r>
              <a:rPr lang="ko-KR" altLang="en-US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그려냄</a:t>
            </a:r>
            <a:endParaRPr lang="en-US" altLang="ko-KR" dirty="0">
              <a:solidFill>
                <a:srgbClr val="FF000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fontAlgn="base"/>
            <a:endParaRPr lang="en-US" altLang="ko-KR" dirty="0" smtClean="0"/>
          </a:p>
          <a:p>
            <a:pPr algn="just"/>
            <a:r>
              <a:rPr lang="en-US" altLang="ko-KR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- </a:t>
            </a:r>
            <a:r>
              <a:rPr lang="ko-KR" altLang="en-US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뮤지컬 </a:t>
            </a:r>
            <a:r>
              <a:rPr lang="en-US" altLang="ko-KR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&lt;</a:t>
            </a:r>
            <a:r>
              <a:rPr lang="ko-KR" altLang="en-US" sz="1600" dirty="0" err="1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완득이</a:t>
            </a:r>
            <a:r>
              <a:rPr lang="en-US" altLang="ko-KR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&gt;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는 </a:t>
            </a:r>
            <a:r>
              <a:rPr lang="en-US" altLang="ko-KR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‘</a:t>
            </a:r>
            <a:r>
              <a:rPr lang="ko-KR" altLang="en-US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불량 학생 </a:t>
            </a:r>
            <a:r>
              <a:rPr lang="ko-KR" altLang="en-US" sz="1600" dirty="0" err="1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완득이</a:t>
            </a:r>
            <a:r>
              <a:rPr lang="en-US" altLang="ko-KR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’</a:t>
            </a:r>
            <a:r>
              <a:rPr lang="ko-KR" altLang="en-US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가 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가족과 선생님</a:t>
            </a:r>
            <a:r>
              <a:rPr lang="en-US" altLang="ko-KR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친구의 애정과 관심으로 </a:t>
            </a:r>
            <a:r>
              <a:rPr lang="ko-KR" altLang="en-US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세상의 편견으로 인해 받은 상처를 </a:t>
            </a:r>
            <a:r>
              <a:rPr lang="ko-KR" altLang="en-US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치유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하고</a:t>
            </a:r>
            <a:r>
              <a:rPr lang="en-US" altLang="ko-KR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결국 </a:t>
            </a:r>
            <a:r>
              <a:rPr lang="ko-KR" altLang="en-US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세상과 화해</a:t>
            </a:r>
            <a:r>
              <a:rPr lang="ko-KR" altLang="en-US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하는 과정을 보여줌으로써 </a:t>
            </a:r>
            <a:r>
              <a:rPr lang="ko-KR" altLang="en-US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소통하며 </a:t>
            </a:r>
            <a:r>
              <a:rPr lang="ko-KR" altLang="en-US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살아가는 일이 얼마나 중요한가에 대한 메시지를 </a:t>
            </a:r>
            <a:r>
              <a:rPr lang="ko-KR" altLang="en-US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전달</a:t>
            </a:r>
            <a:endParaRPr lang="ko-KR" altLang="en-US" dirty="0">
              <a:solidFill>
                <a:srgbClr val="FF0000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just"/>
            <a:endParaRPr lang="en-US" altLang="ko-KR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just"/>
            <a:r>
              <a:rPr lang="en-US" altLang="ko-KR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- </a:t>
            </a:r>
            <a:r>
              <a:rPr lang="ko-KR" altLang="en-US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부모 간의 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갈등으로 해체된 </a:t>
            </a:r>
            <a:r>
              <a:rPr lang="ko-KR" altLang="en-US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가정이 이해를 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통해 다시 복원되는 </a:t>
            </a:r>
            <a:r>
              <a:rPr lang="ko-KR" altLang="en-US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과정은 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 시대 </a:t>
            </a:r>
            <a:r>
              <a:rPr lang="ko-KR" altLang="en-US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진정한 가족의 의미가 무엇인지 되새겨 볼 수 있는 시간을 </a:t>
            </a:r>
            <a:r>
              <a:rPr lang="ko-KR" altLang="en-US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제공</a:t>
            </a:r>
            <a:endParaRPr lang="en-US" altLang="ko-KR" sz="1600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just"/>
            <a:endParaRPr lang="en-US" altLang="ko-KR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just"/>
            <a:r>
              <a:rPr lang="en-US" altLang="ko-KR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- </a:t>
            </a:r>
            <a:r>
              <a:rPr lang="ko-KR" altLang="en-US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세상에 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대한 분노로 </a:t>
            </a:r>
            <a:r>
              <a:rPr lang="ko-KR" altLang="en-US" sz="16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가득 찬 </a:t>
            </a:r>
            <a:r>
              <a:rPr lang="ko-KR" altLang="en-US" sz="1600" dirty="0" err="1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완득이를</a:t>
            </a:r>
            <a:r>
              <a:rPr lang="ko-KR" altLang="en-US" sz="16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따뜻하고 진심 어린 마음으로 이끌어주는 이동주 선생님의 모습은 </a:t>
            </a:r>
            <a:r>
              <a:rPr lang="ko-KR" altLang="en-US" dirty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참교육이 무엇인지를 </a:t>
            </a:r>
            <a:r>
              <a:rPr lang="ko-KR" altLang="en-US" dirty="0" smtClean="0">
                <a:solidFill>
                  <a:srgbClr val="FF0000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깨닫게 해줌</a:t>
            </a:r>
            <a:endParaRPr lang="ko-KR" altLang="en-US" sz="1600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algn="ctr"/>
            <a:endParaRPr lang="ko-KR" altLang="en-US" sz="20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826924" y="979836"/>
            <a:ext cx="7474978" cy="5104920"/>
          </a:xfrm>
          <a:prstGeom prst="roundRect">
            <a:avLst>
              <a:gd name="adj" fmla="val 5776"/>
            </a:avLst>
          </a:prstGeom>
          <a:solidFill>
            <a:schemeClr val="bg2">
              <a:lumMod val="90000"/>
            </a:schemeClr>
          </a:solidFill>
          <a:ln w="12700">
            <a:noFill/>
            <a:prstDash val="sys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492" y="648824"/>
            <a:ext cx="5976779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/>
                <a:ea typeface="뫼비우스 Bold"/>
              </a:rPr>
              <a:t>작품 개요</a:t>
            </a:r>
            <a:endParaRPr lang="ko-KR" alt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Bold"/>
              <a:ea typeface="뫼비우스 Bold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-2750" y="-2738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308" y="-71256"/>
            <a:ext cx="1878408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1400" b="1" spc="46" dirty="0">
                <a:solidFill>
                  <a:schemeClr val="bg1"/>
                </a:solidFill>
                <a:latin typeface="뫼비우스 Regular"/>
                <a:ea typeface="뫼비우스 Regular"/>
              </a:rPr>
              <a:t>1</a:t>
            </a:r>
            <a:r>
              <a:rPr lang="en-US" altLang="ko-KR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.</a:t>
            </a: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 작품 소개 및 개요</a:t>
            </a:r>
            <a:endParaRPr lang="ko-KR" altLang="en-US" sz="1400" b="1" spc="46" dirty="0">
              <a:solidFill>
                <a:schemeClr val="bg1"/>
              </a:solidFill>
              <a:latin typeface="뫼비우스 Regular"/>
              <a:ea typeface="뫼비우스 Regular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1764936" y="5061374"/>
            <a:ext cx="5939412" cy="40011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endParaRPr lang="ko-KR" altLang="en-US" sz="20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88" y="1094923"/>
            <a:ext cx="3375774" cy="2130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그림 7" descr="제목-없음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3" y="408026"/>
            <a:ext cx="896479" cy="7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85168"/>
              </p:ext>
            </p:extLst>
          </p:nvPr>
        </p:nvGraphicFramePr>
        <p:xfrm>
          <a:off x="1367644" y="3392996"/>
          <a:ext cx="6408712" cy="2383214"/>
        </p:xfrm>
        <a:graphic>
          <a:graphicData uri="http://schemas.openxmlformats.org/drawingml/2006/table">
            <a:tbl>
              <a:tblPr/>
              <a:tblGrid>
                <a:gridCol w="908577"/>
                <a:gridCol w="5500135"/>
              </a:tblGrid>
              <a:tr h="461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공연명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뫼비우스 Bold" panose="02000500000000000000" pitchFamily="2" charset="-127"/>
                        <a:ea typeface="뫼비우스 Bold" panose="02000500000000000000" pitchFamily="2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뮤지컬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&lt;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완득이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&gt;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뫼비우스 Bold" panose="02000500000000000000" pitchFamily="2" charset="-127"/>
                        <a:ea typeface="뫼비우스 Bold" panose="02000500000000000000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461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일정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뫼비우스 Bold" panose="02000500000000000000" pitchFamily="2" charset="-127"/>
                        <a:ea typeface="뫼비우스 Bold" panose="02000500000000000000" pitchFamily="2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2013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년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9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월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14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일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~17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일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, 9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월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21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일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~25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뫼비우스 Bold" panose="02000500000000000000" pitchFamily="2" charset="-127"/>
                        <a:ea typeface="뫼비우스 Bold" panose="02000500000000000000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C5"/>
                    </a:solidFill>
                  </a:tcPr>
                </a:tc>
              </a:tr>
              <a:tr h="461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공연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시간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뫼비우스 Bold" panose="02000500000000000000" pitchFamily="2" charset="-127"/>
                        <a:ea typeface="뫼비우스 Bold" panose="02000500000000000000" pitchFamily="2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70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분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뫼비우스 Bold" panose="02000500000000000000" pitchFamily="2" charset="-127"/>
                        <a:ea typeface="뫼비우스 Bold" panose="02000500000000000000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461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공연 횟수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뫼비우스 Bold" panose="02000500000000000000" pitchFamily="2" charset="-127"/>
                        <a:ea typeface="뫼비우스 Bold" panose="02000500000000000000" pitchFamily="2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총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9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회 공연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뫼비우스 Bold" panose="02000500000000000000" pitchFamily="2" charset="-127"/>
                        <a:ea typeface="뫼비우스 Bold" panose="02000500000000000000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C5"/>
                    </a:solidFill>
                  </a:tcPr>
                </a:tc>
              </a:tr>
              <a:tr h="5390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</a:rPr>
                        <a:t>장소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뫼비우스 Bold" panose="02000500000000000000" pitchFamily="2" charset="-127"/>
                        <a:ea typeface="뫼비우스 Bold" panose="02000500000000000000" pitchFamily="2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뫼비우스 Bold" panose="02000500000000000000" pitchFamily="2" charset="-127"/>
                          <a:ea typeface="뫼비우스 Bold" panose="02000500000000000000" pitchFamily="2" charset="-127"/>
                          <a:cs typeface="+mn-cs"/>
                        </a:rPr>
                        <a:t>학교 강당 및 체육관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64" y="1124744"/>
            <a:ext cx="3145996" cy="2007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740886" y="3009146"/>
            <a:ext cx="5215490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/>
            </a:pPr>
            <a:r>
              <a:rPr lang="ko-KR" altLang="en-US" sz="4400" b="1" spc="49" smtClean="0">
                <a:latin typeface="뫼비우스 Bold"/>
                <a:ea typeface="뫼비우스 Bold"/>
              </a:rPr>
              <a:t>기획의도 및 기대효과</a:t>
            </a:r>
            <a:endParaRPr lang="ko-KR" altLang="en-US" sz="4400" b="1" spc="49" dirty="0">
              <a:latin typeface="뫼비우스 Bold"/>
              <a:ea typeface="뫼비우스 Bold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59998"/>
            <a:ext cx="9144000" cy="1282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815182" y="2583806"/>
            <a:ext cx="204485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/>
            </a:pPr>
            <a:r>
              <a:rPr lang="ko-KR" altLang="en-US" sz="1400" b="1" dirty="0">
                <a:latin typeface="뫼비우스 Regular"/>
                <a:ea typeface="뫼비우스 Regular"/>
              </a:rPr>
              <a:t>뮤지컬 </a:t>
            </a:r>
            <a:r>
              <a:rPr lang="en-US" altLang="ko-KR" sz="1400" b="1" dirty="0" smtClean="0">
                <a:latin typeface="뫼비우스 Regular"/>
                <a:ea typeface="뫼비우스 Regular"/>
              </a:rPr>
              <a:t>&lt;</a:t>
            </a:r>
            <a:r>
              <a:rPr lang="ko-KR" altLang="en-US" sz="1400" b="1" dirty="0" err="1" smtClean="0">
                <a:latin typeface="뫼비우스 Regular"/>
                <a:ea typeface="뫼비우스 Regular"/>
              </a:rPr>
              <a:t>완득이</a:t>
            </a:r>
            <a:r>
              <a:rPr lang="en-US" altLang="ko-KR" sz="1400" b="1" dirty="0" smtClean="0">
                <a:latin typeface="뫼비우스 Regular"/>
                <a:ea typeface="뫼비우스 Regular"/>
              </a:rPr>
              <a:t>&gt;</a:t>
            </a:r>
            <a:endParaRPr lang="ko-KR" altLang="en-US" sz="1400" b="1" dirty="0">
              <a:latin typeface="뫼비우스 Regular"/>
              <a:ea typeface="뫼비우스 Regular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2903958" y="2956173"/>
            <a:ext cx="1823481" cy="722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7" descr="제목-없음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43" y="1787083"/>
            <a:ext cx="1480315" cy="116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86175"/>
            <a:ext cx="9144508" cy="800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모서리가 둥근 직사각형 92"/>
          <p:cNvSpPr/>
          <p:nvPr/>
        </p:nvSpPr>
        <p:spPr>
          <a:xfrm>
            <a:off x="287524" y="1110214"/>
            <a:ext cx="8388932" cy="4974541"/>
          </a:xfrm>
          <a:prstGeom prst="roundRect">
            <a:avLst>
              <a:gd name="adj" fmla="val 5776"/>
            </a:avLst>
          </a:prstGeom>
          <a:solidFill>
            <a:schemeClr val="bg2">
              <a:lumMod val="90000"/>
            </a:schemeClr>
          </a:solidFill>
          <a:ln w="12700">
            <a:noFill/>
            <a:prstDash val="sys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-2750" y="-2738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308" y="-71256"/>
            <a:ext cx="34625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1400" b="1" spc="46" dirty="0">
                <a:solidFill>
                  <a:schemeClr val="bg1"/>
                </a:solidFill>
                <a:latin typeface="뫼비우스 Regular"/>
                <a:ea typeface="뫼비우스 Regular"/>
              </a:rPr>
              <a:t>2</a:t>
            </a:r>
            <a:r>
              <a:rPr lang="en-US" altLang="ko-KR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.</a:t>
            </a: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 기획의도 및 기대효과</a:t>
            </a:r>
            <a:endParaRPr lang="ko-KR" altLang="en-US" sz="1400" b="1" spc="46" dirty="0">
              <a:solidFill>
                <a:schemeClr val="bg1"/>
              </a:solidFill>
              <a:latin typeface="뫼비우스 Regular"/>
              <a:ea typeface="뫼비우스 Regular"/>
            </a:endParaRPr>
          </a:p>
        </p:txBody>
      </p:sp>
      <p:pic>
        <p:nvPicPr>
          <p:cNvPr id="52" name="그림 7" descr="제목-없음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3" y="408026"/>
            <a:ext cx="896479" cy="7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0" y="3093191"/>
            <a:ext cx="4734160" cy="2876078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317500"/>
          </a:effectLst>
          <a:ex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25" y="3267706"/>
            <a:ext cx="1080211" cy="1578770"/>
          </a:xfrm>
          <a:prstGeom prst="roundRect">
            <a:avLst>
              <a:gd name="adj" fmla="val 13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415035" y="3275031"/>
            <a:ext cx="1456665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ko-KR" sz="2800" b="1" dirty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C00000"/>
                </a:solidFill>
                <a:latin typeface="-윤고딕350" pitchFamily="18" charset="-127"/>
                <a:ea typeface="-윤고딕350" pitchFamily="18" charset="-127"/>
              </a:rPr>
              <a:t>5</a:t>
            </a:r>
            <a:r>
              <a:rPr lang="en-US" altLang="ko-KR" sz="18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Bold" pitchFamily="2" charset="-127"/>
                <a:ea typeface="뫼비우스 Bold" pitchFamily="2" charset="-127"/>
              </a:rPr>
              <a:t>0</a:t>
            </a:r>
            <a:r>
              <a:rPr lang="ko-KR" altLang="en-US" sz="18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Bold" pitchFamily="2" charset="-127"/>
                <a:ea typeface="뫼비우스 Bold" pitchFamily="2" charset="-127"/>
              </a:rPr>
              <a:t>만 소설</a:t>
            </a: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1871700" y="2749261"/>
            <a:ext cx="1456665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ko-KR" sz="2800" b="1" dirty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C00000"/>
                </a:solidFill>
                <a:latin typeface="-윤고딕350" pitchFamily="18" charset="-127"/>
                <a:ea typeface="-윤고딕350" pitchFamily="18" charset="-127"/>
              </a:rPr>
              <a:t>5</a:t>
            </a:r>
            <a:r>
              <a:rPr lang="en-US" altLang="ko-KR" sz="18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Bold" pitchFamily="2" charset="-127"/>
                <a:ea typeface="뫼비우스 Bold" pitchFamily="2" charset="-127"/>
              </a:rPr>
              <a:t>00</a:t>
            </a:r>
            <a:r>
              <a:rPr lang="ko-KR" altLang="en-US" sz="18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Bold" pitchFamily="2" charset="-127"/>
                <a:ea typeface="뫼비우스 Bold" pitchFamily="2" charset="-127"/>
              </a:rPr>
              <a:t>만 영화</a:t>
            </a: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3244931" y="1052736"/>
            <a:ext cx="1797522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ko-KR" sz="2800" b="1" dirty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C00000"/>
                </a:solidFill>
                <a:latin typeface="-윤고딕350" pitchFamily="18" charset="-127"/>
                <a:ea typeface="-윤고딕350" pitchFamily="18" charset="-127"/>
              </a:rPr>
              <a:t>5</a:t>
            </a:r>
            <a:r>
              <a:rPr lang="en-US" altLang="ko-KR" sz="18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Bold" pitchFamily="2" charset="-127"/>
                <a:ea typeface="뫼비우스 Bold" pitchFamily="2" charset="-127"/>
              </a:rPr>
              <a:t>000</a:t>
            </a:r>
            <a:r>
              <a:rPr lang="ko-KR" altLang="en-US" sz="18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Bold" pitchFamily="2" charset="-127"/>
                <a:ea typeface="뫼비우스 Bold" pitchFamily="2" charset="-127"/>
              </a:rPr>
              <a:t>만 뮤지컬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431540" y="1641574"/>
            <a:ext cx="253024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chemeClr val="tx2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부모와 자녀</a:t>
            </a:r>
            <a:r>
              <a:rPr lang="en-US" altLang="ko-KR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chemeClr val="tx2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,</a:t>
            </a:r>
            <a:r>
              <a:rPr lang="ko-KR" altLang="en-US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chemeClr val="tx2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 스승과 제자</a:t>
            </a:r>
            <a:endParaRPr lang="en-US" altLang="ko-KR" dirty="0" smtClean="0">
              <a:ln>
                <a:solidFill>
                  <a:prstClr val="black">
                    <a:alpha val="25000"/>
                  </a:prstClr>
                </a:solidFill>
              </a:ln>
              <a:solidFill>
                <a:schemeClr val="tx2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algn="ctr"/>
            <a:r>
              <a:rPr lang="ko-KR" altLang="en-US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chemeClr val="tx2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모두를 아우르는 </a:t>
            </a:r>
            <a:endParaRPr lang="en-US" altLang="ko-KR" dirty="0" smtClean="0">
              <a:ln>
                <a:solidFill>
                  <a:prstClr val="black">
                    <a:alpha val="25000"/>
                  </a:prstClr>
                </a:solidFill>
              </a:ln>
              <a:solidFill>
                <a:schemeClr val="tx2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algn="ctr"/>
            <a:r>
              <a:rPr lang="ko-KR" altLang="en-US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chemeClr val="tx2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검증된 이야기</a:t>
            </a:r>
            <a:endParaRPr lang="en-US" altLang="ko-KR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schemeClr val="tx2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5536096" y="1464209"/>
            <a:ext cx="3434740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소설</a:t>
            </a:r>
            <a:r>
              <a:rPr lang="ko-KR" altLang="en-US" sz="2000" b="1" dirty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이</a:t>
            </a:r>
            <a:r>
              <a:rPr kumimoji="0" lang="en-US" altLang="ko-KR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kumimoji="0"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영화로</a:t>
            </a:r>
            <a:r>
              <a:rPr kumimoji="0" lang="en-US" altLang="ko-KR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,</a:t>
            </a:r>
            <a:r>
              <a:rPr kumimoji="0"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kumimoji="0"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인지도 </a:t>
            </a:r>
            <a:r>
              <a:rPr lang="en-US" altLang="ko-KR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UP!</a:t>
            </a:r>
            <a:endParaRPr kumimoji="0" lang="ko-KR" altLang="en-US" sz="2000" b="1" dirty="0">
              <a:ln>
                <a:solidFill>
                  <a:srgbClr val="595959">
                    <a:alpha val="0"/>
                  </a:srgbClr>
                </a:solidFill>
              </a:ln>
              <a:solidFill>
                <a:srgbClr val="FF000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45" name="직사각형 44"/>
          <p:cNvSpPr>
            <a:spLocks noChangeArrowheads="1"/>
          </p:cNvSpPr>
          <p:nvPr/>
        </p:nvSpPr>
        <p:spPr bwMode="auto">
          <a:xfrm>
            <a:off x="5536096" y="1824564"/>
            <a:ext cx="3146708" cy="2616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소설 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70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만부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영화 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500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만 관객으로 다져진 인지도</a:t>
            </a:r>
          </a:p>
        </p:txBody>
      </p:sp>
      <p:sp>
        <p:nvSpPr>
          <p:cNvPr id="46" name="TextBox 48"/>
          <p:cNvSpPr txBox="1"/>
          <p:nvPr/>
        </p:nvSpPr>
        <p:spPr>
          <a:xfrm>
            <a:off x="5082404" y="1353199"/>
            <a:ext cx="537327" cy="7694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>
                <a:solidFill>
                  <a:srgbClr val="1E2B54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endParaRPr lang="ko-KR" altLang="en-US" sz="4400" dirty="0">
              <a:solidFill>
                <a:srgbClr val="1E2B54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7" name="TextBox 7"/>
          <p:cNvSpPr txBox="1">
            <a:spLocks noChangeArrowheads="1"/>
          </p:cNvSpPr>
          <p:nvPr/>
        </p:nvSpPr>
        <p:spPr bwMode="auto">
          <a:xfrm>
            <a:off x="5558696" y="3028890"/>
            <a:ext cx="3867252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국내 </a:t>
            </a:r>
            <a:r>
              <a:rPr kumimoji="0"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최고의 제작진 </a:t>
            </a:r>
            <a:r>
              <a:rPr kumimoji="0"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구성</a:t>
            </a:r>
            <a:endParaRPr kumimoji="0" lang="ko-KR" altLang="en-US" sz="2000" b="1" dirty="0">
              <a:ln>
                <a:solidFill>
                  <a:srgbClr val="595959">
                    <a:alpha val="0"/>
                  </a:srgbClr>
                </a:solidFill>
              </a:ln>
              <a:solidFill>
                <a:srgbClr val="4F81BD">
                  <a:lumMod val="50000"/>
                </a:srgbClr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48" name="TextBox 50"/>
          <p:cNvSpPr txBox="1"/>
          <p:nvPr/>
        </p:nvSpPr>
        <p:spPr>
          <a:xfrm>
            <a:off x="5109752" y="2875583"/>
            <a:ext cx="537327" cy="7694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solidFill>
                  <a:srgbClr val="1E2B54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endParaRPr lang="ko-KR" altLang="en-US" sz="4400" dirty="0">
              <a:solidFill>
                <a:srgbClr val="1E2B54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542162" y="3564420"/>
            <a:ext cx="3320140" cy="5078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국내 최고의 뮤지컬 </a:t>
            </a:r>
            <a:r>
              <a:rPr lang="ko-KR" altLang="en-US" sz="16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연출가</a:t>
            </a:r>
            <a:endParaRPr lang="en-US" altLang="ko-KR" sz="16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defRPr/>
            </a:pP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&lt;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명성황후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&gt;, &lt;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영웅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&gt;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의 </a:t>
            </a:r>
            <a:r>
              <a:rPr lang="ko-KR" altLang="en-US" sz="1100" dirty="0" err="1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브로드웨이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 진출 신화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 윤호진</a:t>
            </a:r>
            <a:endParaRPr lang="en-US" altLang="ko-KR" sz="11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srgbClr val="FF000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5546874" y="4211191"/>
            <a:ext cx="2735044" cy="5078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감성 멜로디의 </a:t>
            </a:r>
            <a:r>
              <a:rPr lang="ko-KR" altLang="en-US" sz="16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선구자</a:t>
            </a:r>
            <a:endParaRPr lang="ko-KR" altLang="en-US" sz="16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defRPr/>
            </a:pP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그룹 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‘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동물원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’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의 멤버 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, ‘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널 사랑하겠어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’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 박기영</a:t>
            </a:r>
            <a:endParaRPr lang="en-US" altLang="ko-KR" sz="11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srgbClr val="FF000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560357" y="4823060"/>
            <a:ext cx="2478564" cy="5078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&lt;</a:t>
            </a:r>
            <a:r>
              <a:rPr lang="ko-KR" altLang="en-US" sz="16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나는 가수다</a:t>
            </a:r>
            <a:r>
              <a:rPr lang="en-US" altLang="ko-KR" sz="16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&gt;</a:t>
            </a:r>
            <a:r>
              <a:rPr lang="ko-KR" altLang="en-US" sz="16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의 </a:t>
            </a:r>
            <a:r>
              <a:rPr lang="ko-KR" altLang="en-US" sz="1600" dirty="0" err="1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소울대디</a:t>
            </a:r>
            <a:r>
              <a:rPr lang="ko-KR" altLang="en-US" sz="16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endParaRPr lang="en-US" altLang="ko-KR" sz="16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국내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R&amp;B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의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시초이자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역사</a:t>
            </a: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가수 </a:t>
            </a:r>
            <a:r>
              <a:rPr lang="ko-KR" altLang="en-US" sz="1100" dirty="0" err="1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김조한</a:t>
            </a:r>
            <a:endParaRPr lang="en-US" altLang="ko-KR" sz="1100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srgbClr val="FF000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5312916" y="345523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√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5312283" y="411824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√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5298428" y="471990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√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81" name="TextBox 7"/>
          <p:cNvSpPr txBox="1">
            <a:spLocks noChangeArrowheads="1"/>
          </p:cNvSpPr>
          <p:nvPr/>
        </p:nvSpPr>
        <p:spPr bwMode="auto">
          <a:xfrm>
            <a:off x="5558242" y="5419885"/>
            <a:ext cx="3867252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ko-KR" altLang="en-US" sz="2000" b="1" dirty="0" err="1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실력파</a:t>
            </a:r>
            <a:r>
              <a:rPr kumimoji="0"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 뮤지컬 배우 </a:t>
            </a:r>
            <a:r>
              <a:rPr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참여</a:t>
            </a:r>
            <a:endParaRPr kumimoji="0" lang="ko-KR" altLang="en-US" sz="2000" b="1" dirty="0">
              <a:ln>
                <a:solidFill>
                  <a:srgbClr val="595959">
                    <a:alpha val="0"/>
                  </a:srgbClr>
                </a:solidFill>
              </a:ln>
              <a:solidFill>
                <a:srgbClr val="4F81BD">
                  <a:lumMod val="50000"/>
                </a:srgbClr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82" name="TextBox 67"/>
          <p:cNvSpPr txBox="1"/>
          <p:nvPr/>
        </p:nvSpPr>
        <p:spPr>
          <a:xfrm>
            <a:off x="5109298" y="5279087"/>
            <a:ext cx="537327" cy="7694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solidFill>
                  <a:srgbClr val="1E2B54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endParaRPr lang="ko-KR" altLang="en-US" sz="4400" dirty="0">
              <a:solidFill>
                <a:srgbClr val="1E2B54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3269070" y="1561153"/>
            <a:ext cx="1898755" cy="2796886"/>
            <a:chOff x="549566" y="1723655"/>
            <a:chExt cx="2565022" cy="3623683"/>
          </a:xfrm>
        </p:grpSpPr>
        <p:sp>
          <p:nvSpPr>
            <p:cNvPr id="88" name="모서리가 둥근 직사각형 87"/>
            <p:cNvSpPr/>
            <p:nvPr/>
          </p:nvSpPr>
          <p:spPr>
            <a:xfrm>
              <a:off x="549566" y="1723655"/>
              <a:ext cx="2565022" cy="3623683"/>
            </a:xfrm>
            <a:prstGeom prst="roundRect">
              <a:avLst>
                <a:gd name="adj" fmla="val 3739"/>
              </a:avLst>
            </a:prstGeom>
            <a:solidFill>
              <a:schemeClr val="tx1"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48" y="1779157"/>
              <a:ext cx="2447595" cy="3513425"/>
            </a:xfrm>
            <a:prstGeom prst="roundRect">
              <a:avLst>
                <a:gd name="adj" fmla="val 596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" name="TextBox 7"/>
          <p:cNvSpPr txBox="1">
            <a:spLocks noChangeArrowheads="1"/>
          </p:cNvSpPr>
          <p:nvPr/>
        </p:nvSpPr>
        <p:spPr bwMode="auto">
          <a:xfrm>
            <a:off x="5536096" y="2181058"/>
            <a:ext cx="3434740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검증 받은 </a:t>
            </a:r>
            <a:r>
              <a:rPr kumimoji="0" lang="en-US" altLang="ko-KR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‘</a:t>
            </a:r>
            <a:r>
              <a:rPr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착한</a:t>
            </a:r>
            <a:r>
              <a:rPr lang="en-US" altLang="ko-KR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’</a:t>
            </a:r>
            <a:r>
              <a:rPr lang="ko-KR" altLang="en-US" sz="2000" b="1" dirty="0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kumimoji="0" lang="ko-KR" altLang="en-US" sz="2000" b="1" dirty="0" err="1" smtClean="0">
                <a:ln>
                  <a:solidFill>
                    <a:srgbClr val="595959">
                      <a:alpha val="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뫼비우스 Regular" pitchFamily="2" charset="-127"/>
                <a:ea typeface="뫼비우스 Regular" pitchFamily="2" charset="-127"/>
              </a:rPr>
              <a:t>컨텐츠</a:t>
            </a:r>
            <a:endParaRPr kumimoji="0" lang="ko-KR" altLang="en-US" sz="2000" b="1" dirty="0">
              <a:ln>
                <a:solidFill>
                  <a:srgbClr val="595959">
                    <a:alpha val="0"/>
                  </a:srgbClr>
                </a:solidFill>
              </a:ln>
              <a:solidFill>
                <a:srgbClr val="4F81BD">
                  <a:lumMod val="50000"/>
                </a:srgbClr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86" name="직사각형 85"/>
          <p:cNvSpPr>
            <a:spLocks noChangeArrowheads="1"/>
          </p:cNvSpPr>
          <p:nvPr/>
        </p:nvSpPr>
        <p:spPr bwMode="auto">
          <a:xfrm>
            <a:off x="5528704" y="2558665"/>
            <a:ext cx="3146708" cy="4308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*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청소년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권장도서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선정</a:t>
            </a:r>
            <a:endParaRPr lang="en-US" altLang="ko-KR" sz="1100" dirty="0" smtClean="0">
              <a:ln>
                <a:solidFill>
                  <a:prstClr val="black">
                    <a:alpha val="25000"/>
                  </a:prstClr>
                </a:solidFill>
              </a:ln>
              <a:solidFill>
                <a:srgbClr val="FF0000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>
              <a:defRPr/>
            </a:pPr>
            <a:r>
              <a:rPr lang="en-US" altLang="ko-KR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*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서울시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교육청과 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MOU 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체결</a:t>
            </a:r>
            <a:r>
              <a:rPr lang="en-US" altLang="ko-KR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-</a:t>
            </a:r>
            <a:r>
              <a:rPr lang="ko-KR" altLang="en-US" sz="11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청소년 권장 </a:t>
            </a:r>
            <a:r>
              <a:rPr lang="ko-KR" altLang="en-US" sz="1100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FF0000"/>
                </a:solidFill>
                <a:latin typeface="뫼비우스 Regular" pitchFamily="2" charset="-127"/>
                <a:ea typeface="뫼비우스 Regular" pitchFamily="2" charset="-127"/>
              </a:rPr>
              <a:t>뮤지컬</a:t>
            </a:r>
            <a:endParaRPr lang="en-US" altLang="ko-KR" sz="1100" dirty="0" smtClean="0">
              <a:ln>
                <a:solidFill>
                  <a:prstClr val="black">
                    <a:alpha val="25000"/>
                  </a:prstClr>
                </a:solidFill>
              </a:ln>
              <a:solidFill>
                <a:srgbClr val="FF000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87" name="TextBox 72"/>
          <p:cNvSpPr txBox="1"/>
          <p:nvPr/>
        </p:nvSpPr>
        <p:spPr>
          <a:xfrm>
            <a:off x="5082404" y="2070048"/>
            <a:ext cx="537327" cy="7694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solidFill>
                  <a:srgbClr val="1E2B54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endParaRPr lang="ko-KR" altLang="en-US" sz="4400" dirty="0">
              <a:solidFill>
                <a:srgbClr val="1E2B54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3" y="3754105"/>
            <a:ext cx="1080211" cy="1578770"/>
          </a:xfrm>
          <a:prstGeom prst="roundRect">
            <a:avLst>
              <a:gd name="adj" fmla="val 26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361604" y="3121223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ko-KR" altLang="en-US" sz="1400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srgbClr val="1F497D">
                    <a:lumMod val="50000"/>
                  </a:srgbClr>
                </a:solidFill>
                <a:latin typeface="뫼비우스 Bold" pitchFamily="2" charset="-127"/>
                <a:ea typeface="뫼비우스 Bold" pitchFamily="2" charset="-127"/>
              </a:rPr>
              <a:t>청소년 권장도서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043492" y="728700"/>
            <a:ext cx="5976779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/>
                <a:ea typeface="뫼비우스 Bold"/>
              </a:rPr>
              <a:t>기획의도</a:t>
            </a:r>
            <a:endParaRPr lang="ko-KR" altLang="en-US" sz="1400" dirty="0">
              <a:solidFill>
                <a:schemeClr val="tx2"/>
              </a:solidFill>
              <a:latin typeface="뫼비우스 Bold"/>
              <a:ea typeface="뫼비우스 Bold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826924" y="979836"/>
            <a:ext cx="7474978" cy="5104920"/>
          </a:xfrm>
          <a:prstGeom prst="roundRect">
            <a:avLst>
              <a:gd name="adj" fmla="val 5776"/>
            </a:avLst>
          </a:prstGeom>
          <a:solidFill>
            <a:schemeClr val="bg2">
              <a:lumMod val="90000"/>
            </a:schemeClr>
          </a:solidFill>
          <a:ln w="12700">
            <a:noFill/>
            <a:prstDash val="sys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492" y="648824"/>
            <a:ext cx="5976779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/>
                <a:ea typeface="뫼비우스 Bold"/>
              </a:rPr>
              <a:t>기대효과</a:t>
            </a:r>
            <a:endParaRPr lang="ko-KR" alt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Bold"/>
              <a:ea typeface="뫼비우스 Bold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-2750" y="-27384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308" y="-71256"/>
            <a:ext cx="25624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1400" b="1" spc="46" dirty="0">
                <a:solidFill>
                  <a:schemeClr val="bg1"/>
                </a:solidFill>
                <a:latin typeface="뫼비우스 Regular"/>
                <a:ea typeface="뫼비우스 Regular"/>
              </a:rPr>
              <a:t>2</a:t>
            </a:r>
            <a:r>
              <a:rPr lang="en-US" altLang="ko-KR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.</a:t>
            </a:r>
            <a:r>
              <a:rPr lang="ko-KR" altLang="en-US" sz="1400" b="1" spc="46" dirty="0" smtClean="0">
                <a:solidFill>
                  <a:schemeClr val="bg1"/>
                </a:solidFill>
                <a:latin typeface="뫼비우스 Regular"/>
                <a:ea typeface="뫼비우스 Regular"/>
              </a:rPr>
              <a:t> 기획의도 및 기대효과</a:t>
            </a:r>
            <a:endParaRPr lang="ko-KR" altLang="en-US" sz="1400" b="1" spc="46" dirty="0">
              <a:solidFill>
                <a:schemeClr val="bg1"/>
              </a:solidFill>
              <a:latin typeface="뫼비우스 Regular"/>
              <a:ea typeface="뫼비우스 Regular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1120602" y="1451788"/>
            <a:ext cx="7181300" cy="40011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     뮤지컬 </a:t>
            </a:r>
            <a:r>
              <a:rPr lang="en-US" altLang="ko-KR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&lt;</a:t>
            </a:r>
            <a:r>
              <a:rPr lang="ko-KR" altLang="en-US" sz="2000" b="1" dirty="0" err="1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완득이</a:t>
            </a:r>
            <a:r>
              <a:rPr lang="en-US" altLang="ko-KR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&gt;</a:t>
            </a:r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의 기대효과</a:t>
            </a:r>
            <a:endParaRPr lang="en-US" altLang="ko-KR" sz="2000" b="1" dirty="0" smtClean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pic>
        <p:nvPicPr>
          <p:cNvPr id="52" name="그림 7" descr="제목-없음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3" y="408026"/>
            <a:ext cx="896479" cy="7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이등변 삼각형 27"/>
          <p:cNvSpPr/>
          <p:nvPr/>
        </p:nvSpPr>
        <p:spPr>
          <a:xfrm rot="5400000">
            <a:off x="1278950" y="1547558"/>
            <a:ext cx="241944" cy="20857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1418572" y="2515248"/>
            <a:ext cx="792088" cy="50405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2361478" y="2511833"/>
            <a:ext cx="5810922" cy="5040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3" name="TextBox 10"/>
          <p:cNvSpPr txBox="1"/>
          <p:nvPr/>
        </p:nvSpPr>
        <p:spPr>
          <a:xfrm>
            <a:off x="1490012" y="2567220"/>
            <a:ext cx="64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white"/>
                </a:solidFill>
                <a:latin typeface="뫼비우스 Regular" pitchFamily="2" charset="-127"/>
                <a:ea typeface="뫼비우스 Regular" pitchFamily="2" charset="-127"/>
              </a:rPr>
              <a:t>첫째</a:t>
            </a:r>
            <a:endParaRPr lang="ko-KR" altLang="en-US" sz="20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white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2397376" y="2586993"/>
            <a:ext cx="5868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청소년의 문화참여 기회를 확대</a:t>
            </a:r>
            <a:endParaRPr lang="ko-KR" altLang="en-US" sz="20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1399922" y="3359365"/>
            <a:ext cx="792088" cy="50405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TextBox 10"/>
          <p:cNvSpPr txBox="1"/>
          <p:nvPr/>
        </p:nvSpPr>
        <p:spPr>
          <a:xfrm>
            <a:off x="1490012" y="3406587"/>
            <a:ext cx="64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white"/>
                </a:solidFill>
                <a:latin typeface="뫼비우스 Regular" pitchFamily="2" charset="-127"/>
                <a:ea typeface="뫼비우스 Regular" pitchFamily="2" charset="-127"/>
              </a:rPr>
              <a:t>둘</a:t>
            </a:r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white"/>
                </a:solidFill>
                <a:latin typeface="뫼비우스 Regular" pitchFamily="2" charset="-127"/>
                <a:ea typeface="뫼비우스 Regular" pitchFamily="2" charset="-127"/>
              </a:rPr>
              <a:t>째</a:t>
            </a:r>
            <a:endParaRPr lang="ko-KR" altLang="en-US" sz="20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white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2361477" y="3361174"/>
            <a:ext cx="5798833" cy="5040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2469181" y="3425929"/>
            <a:ext cx="5868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꿈과 희망을 상실한 청소년들의 자아감 강화</a:t>
            </a:r>
            <a:endParaRPr lang="ko-KR" altLang="en-US" sz="20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1401033" y="4205735"/>
            <a:ext cx="792088" cy="50405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7" name="TextBox 10"/>
          <p:cNvSpPr txBox="1"/>
          <p:nvPr/>
        </p:nvSpPr>
        <p:spPr>
          <a:xfrm>
            <a:off x="1467057" y="4251824"/>
            <a:ext cx="64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white"/>
                </a:solidFill>
                <a:latin typeface="뫼비우스 Regular" pitchFamily="2" charset="-127"/>
                <a:ea typeface="뫼비우스 Regular" pitchFamily="2" charset="-127"/>
              </a:rPr>
              <a:t>셋째</a:t>
            </a:r>
            <a:endParaRPr lang="ko-KR" altLang="en-US" sz="20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white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2348095" y="4196241"/>
            <a:ext cx="5798833" cy="5040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9" name="TextBox 8"/>
          <p:cNvSpPr txBox="1"/>
          <p:nvPr/>
        </p:nvSpPr>
        <p:spPr>
          <a:xfrm>
            <a:off x="2469180" y="4261658"/>
            <a:ext cx="5868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진정한 가족의 의미에 대한 성찰</a:t>
            </a:r>
            <a:endParaRPr lang="ko-KR" altLang="en-US" sz="20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1395617" y="5046883"/>
            <a:ext cx="792088" cy="50405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1" name="TextBox 10"/>
          <p:cNvSpPr txBox="1"/>
          <p:nvPr/>
        </p:nvSpPr>
        <p:spPr>
          <a:xfrm>
            <a:off x="1467057" y="5098855"/>
            <a:ext cx="64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white"/>
                </a:solidFill>
                <a:latin typeface="뫼비우스 Regular" pitchFamily="2" charset="-127"/>
                <a:ea typeface="뫼비우스 Regular" pitchFamily="2" charset="-127"/>
              </a:rPr>
              <a:t>넷째</a:t>
            </a:r>
            <a:endParaRPr lang="ko-KR" altLang="en-US" sz="20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white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2361476" y="5058197"/>
            <a:ext cx="5798833" cy="5040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3" name="TextBox 8"/>
          <p:cNvSpPr txBox="1"/>
          <p:nvPr/>
        </p:nvSpPr>
        <p:spPr>
          <a:xfrm>
            <a:off x="2469829" y="5110169"/>
            <a:ext cx="5868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선생님과 </a:t>
            </a:r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제자 간</a:t>
            </a:r>
            <a:r>
              <a:rPr lang="en-US" altLang="ko-KR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2000" b="1" dirty="0" smtClean="0">
                <a:ln>
                  <a:solidFill>
                    <a:prstClr val="black">
                      <a:alpha val="25000"/>
                    </a:prstClr>
                  </a:solidFill>
                </a:ln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친구간 소통의 중요성에 대한 이해</a:t>
            </a:r>
            <a:endParaRPr lang="ko-KR" altLang="en-US" sz="2000" b="1" dirty="0">
              <a:ln>
                <a:solidFill>
                  <a:prstClr val="black">
                    <a:alpha val="25000"/>
                  </a:prstClr>
                </a:solidFill>
              </a:ln>
              <a:solidFill>
                <a:prstClr val="black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950907" y="2996952"/>
            <a:ext cx="6941572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/>
            </a:pPr>
            <a:r>
              <a:rPr lang="ko-KR" altLang="en-US" sz="4400" b="1" spc="49" dirty="0" smtClean="0">
                <a:latin typeface="뫼비우스 Bold"/>
                <a:ea typeface="뫼비우스 Bold"/>
              </a:rPr>
              <a:t>공연 소개</a:t>
            </a:r>
            <a:endParaRPr lang="ko-KR" altLang="en-US" sz="4400" b="1" spc="49" dirty="0">
              <a:latin typeface="뫼비우스 Bold"/>
              <a:ea typeface="뫼비우스 Bold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520375"/>
            <a:ext cx="9144000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59998"/>
            <a:ext cx="9144000" cy="1282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455142" y="2583806"/>
            <a:ext cx="2260874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/>
            </a:pPr>
            <a:r>
              <a:rPr lang="ko-KR" altLang="en-US" sz="1400" b="1" dirty="0">
                <a:latin typeface="뫼비우스 Regular"/>
                <a:ea typeface="뫼비우스 Regular"/>
              </a:rPr>
              <a:t>뮤지컬 </a:t>
            </a:r>
            <a:r>
              <a:rPr lang="en-US" altLang="ko-KR" sz="1400" b="1" dirty="0" smtClean="0">
                <a:latin typeface="뫼비우스 Regular"/>
                <a:ea typeface="뫼비우스 Regular"/>
              </a:rPr>
              <a:t>&lt;</a:t>
            </a:r>
            <a:r>
              <a:rPr lang="ko-KR" altLang="en-US" sz="1400" b="1" dirty="0" err="1" smtClean="0">
                <a:latin typeface="뫼비우스 Regular"/>
                <a:ea typeface="뫼비우스 Regular"/>
              </a:rPr>
              <a:t>완득이</a:t>
            </a:r>
            <a:r>
              <a:rPr lang="en-US" altLang="ko-KR" sz="1400" b="1" dirty="0" smtClean="0">
                <a:latin typeface="뫼비우스 Regular"/>
                <a:ea typeface="뫼비우스 Regular"/>
              </a:rPr>
              <a:t>&gt;</a:t>
            </a:r>
            <a:endParaRPr lang="ko-KR" altLang="en-US" sz="1400" b="1" dirty="0">
              <a:latin typeface="뫼비우스 Regular"/>
              <a:ea typeface="뫼비우스 Regular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2543918" y="2956173"/>
            <a:ext cx="1823481" cy="722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7" descr="제목-없음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87083"/>
            <a:ext cx="1480315" cy="116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86175"/>
            <a:ext cx="9144508" cy="800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520375"/>
            <a:ext cx="8522562" cy="3650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522094"/>
            <a:ext cx="673690" cy="36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1497</Words>
  <Application>Microsoft Office PowerPoint</Application>
  <PresentationFormat>화면 슬라이드 쇼(4:3)</PresentationFormat>
  <Paragraphs>277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9" baseType="lpstr">
      <vt:lpstr>HY견고딕</vt:lpstr>
      <vt:lpstr>다음_Regular</vt:lpstr>
      <vt:lpstr>맑은 고딕</vt:lpstr>
      <vt:lpstr>뫼비우스 Bold</vt:lpstr>
      <vt:lpstr>뫼비우스 Regular</vt:lpstr>
      <vt:lpstr>-윤고딕310</vt:lpstr>
      <vt:lpstr>-윤고딕320</vt:lpstr>
      <vt:lpstr>-윤고딕350</vt:lpstr>
      <vt:lpstr>Arial</vt:lpstr>
      <vt:lpstr>Vijaya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user</dc:creator>
  <cp:keywords/>
  <dc:description/>
  <cp:lastModifiedBy>anyone</cp:lastModifiedBy>
  <cp:revision>287</cp:revision>
  <cp:lastPrinted>2013-05-21T02:26:07Z</cp:lastPrinted>
  <dcterms:created xsi:type="dcterms:W3CDTF">2011-11-22T00:05:35Z</dcterms:created>
  <dcterms:modified xsi:type="dcterms:W3CDTF">2013-09-11T14:23:10Z</dcterms:modified>
  <cp:category/>
</cp:coreProperties>
</file>